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4" r:id="rId6"/>
    <p:sldMasterId id="2147484464" r:id="rId7"/>
  </p:sldMasterIdLst>
  <p:notesMasterIdLst>
    <p:notesMasterId r:id="rId22"/>
  </p:notesMasterIdLst>
  <p:handoutMasterIdLst>
    <p:handoutMasterId r:id="rId23"/>
  </p:handoutMasterIdLst>
  <p:sldIdLst>
    <p:sldId id="326" r:id="rId8"/>
    <p:sldId id="334" r:id="rId9"/>
    <p:sldId id="319" r:id="rId10"/>
    <p:sldId id="335" r:id="rId11"/>
    <p:sldId id="327" r:id="rId12"/>
    <p:sldId id="337" r:id="rId13"/>
    <p:sldId id="295" r:id="rId14"/>
    <p:sldId id="341" r:id="rId15"/>
    <p:sldId id="347" r:id="rId16"/>
    <p:sldId id="344" r:id="rId17"/>
    <p:sldId id="345" r:id="rId18"/>
    <p:sldId id="348" r:id="rId19"/>
    <p:sldId id="346" r:id="rId20"/>
    <p:sldId id="340"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Judi Lee" initials="JL" lastIdx="6" clrIdx="4">
    <p:extLst>
      <p:ext uri="{19B8F6BF-5375-455C-9EA6-DF929625EA0E}">
        <p15:presenceInfo xmlns:p15="http://schemas.microsoft.com/office/powerpoint/2012/main" userId="Judi Lee" providerId="None"/>
      </p:ext>
    </p:extLst>
  </p:cmAuthor>
  <p:cmAuthor id="5" name="Kaylee McAvoy" initials="KM" lastIdx="7" clrIdx="5">
    <p:extLst>
      <p:ext uri="{19B8F6BF-5375-455C-9EA6-DF929625EA0E}">
        <p15:presenceInfo xmlns:p15="http://schemas.microsoft.com/office/powerpoint/2012/main" userId="Kaylee McAvo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8D7"/>
    <a:srgbClr val="94BEFF"/>
    <a:srgbClr val="053B7D"/>
    <a:srgbClr val="F2C812"/>
    <a:srgbClr val="000000"/>
    <a:srgbClr val="969696"/>
    <a:srgbClr val="00188F"/>
    <a:srgbClr val="00193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4" autoAdjust="0"/>
    <p:restoredTop sz="68327" autoAdjust="0"/>
  </p:normalViewPr>
  <p:slideViewPr>
    <p:cSldViewPr snapToGrid="0">
      <p:cViewPr>
        <p:scale>
          <a:sx n="84" d="100"/>
          <a:sy n="84" d="100"/>
        </p:scale>
        <p:origin x="100"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p:scale>
          <a:sx n="75" d="100"/>
          <a:sy n="75" d="100"/>
        </p:scale>
        <p:origin x="32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Worldwide Partner Conference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11/30/2015 3:36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Worldwide Partner Conference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11/30/2015 3:36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11/30/2015 3:36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8893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latin typeface="Segoe UI" panose="020B0502040204020203" pitchFamily="34" charset="0"/>
              </a:rPr>
              <a:t>13</a:t>
            </a:fld>
            <a:endParaRPr lang="en-US">
              <a:latin typeface="Segoe UI" panose="020B0502040204020203" pitchFamily="34" charset="0"/>
            </a:endParaRPr>
          </a:p>
        </p:txBody>
      </p:sp>
    </p:spTree>
    <p:extLst>
      <p:ext uri="{BB962C8B-B14F-4D97-AF65-F5344CB8AC3E}">
        <p14:creationId xmlns:p14="http://schemas.microsoft.com/office/powerpoint/2010/main" val="309828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a:p>
            <a:pPr marL="0" indent="0">
              <a:buFontTx/>
              <a:buNone/>
            </a:pPr>
            <a:r>
              <a:rPr lang="en-US" dirty="0" smtClean="0"/>
              <a:t/>
            </a:r>
            <a:br>
              <a:rPr lang="en-US" dirty="0" smtClean="0"/>
            </a:br>
            <a:endParaRPr lang="en-US" dirty="0" smtClean="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167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10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11/30/2015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1438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11/30/2015 3:36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4069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94075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254864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10</a:t>
            </a:fld>
            <a:endParaRPr lang="en-US" dirty="0"/>
          </a:p>
        </p:txBody>
      </p:sp>
    </p:spTree>
    <p:extLst>
      <p:ext uri="{BB962C8B-B14F-4D97-AF65-F5344CB8AC3E}">
        <p14:creationId xmlns:p14="http://schemas.microsoft.com/office/powerpoint/2010/main" val="749867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714991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12</a:t>
            </a:fld>
            <a:endParaRPr lang="en-US"/>
          </a:p>
        </p:txBody>
      </p:sp>
    </p:spTree>
    <p:extLst>
      <p:ext uri="{BB962C8B-B14F-4D97-AF65-F5344CB8AC3E}">
        <p14:creationId xmlns:p14="http://schemas.microsoft.com/office/powerpoint/2010/main" val="1483750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221228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25716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951177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91324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46215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252492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09383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928783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224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733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7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89131" y="6344795"/>
            <a:ext cx="1686560" cy="363259"/>
          </a:xfrm>
          <a:prstGeom prst="rect">
            <a:avLst/>
          </a:prstGeom>
        </p:spPr>
      </p:pic>
    </p:spTree>
    <p:extLst>
      <p:ext uri="{BB962C8B-B14F-4D97-AF65-F5344CB8AC3E}">
        <p14:creationId xmlns:p14="http://schemas.microsoft.com/office/powerpoint/2010/main" val="381251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4545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91447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9810155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397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994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smtClean="0"/>
              <a:t>Click to edit Master title style</a:t>
            </a:r>
            <a:endParaRPr lang="en-US" dirty="0"/>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8679906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7458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16406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800" dirty="0" smtClean="0">
                <a:gradFill>
                  <a:gsLst>
                    <a:gs pos="51515">
                      <a:srgbClr val="505050"/>
                    </a:gs>
                    <a:gs pos="43000">
                      <a:srgbClr val="505050"/>
                    </a:gs>
                  </a:gsLst>
                  <a:lin ang="5400000" scaled="1"/>
                </a:gradFill>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dirty="0" smtClean="0">
                <a:gradFill>
                  <a:gsLst>
                    <a:gs pos="51515">
                      <a:srgbClr val="505050"/>
                    </a:gs>
                    <a:gs pos="43000">
                      <a:srgbClr val="505050"/>
                    </a:gs>
                  </a:gsLst>
                  <a:lin ang="5400000" scaled="1"/>
                </a:gradFill>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61631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71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131335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20679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42764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1314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073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24432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7419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070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8765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12829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3498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Tree>
    <p:extLst>
      <p:ext uri="{BB962C8B-B14F-4D97-AF65-F5344CB8AC3E}">
        <p14:creationId xmlns:p14="http://schemas.microsoft.com/office/powerpoint/2010/main" val="931534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510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141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506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6075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926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436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43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89326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a:t>
            </a:r>
            <a:r>
              <a:rPr lang="en-US" sz="700" dirty="0" smtClean="0">
                <a:gradFill>
                  <a:gsLst>
                    <a:gs pos="0">
                      <a:srgbClr val="505050"/>
                    </a:gs>
                    <a:gs pos="100000">
                      <a:srgbClr val="505050"/>
                    </a:gs>
                  </a:gsLst>
                  <a:lin ang="5400000" scaled="0"/>
                </a:gradFill>
                <a:cs typeface="Segoe UI" pitchFamily="34" charset="0"/>
              </a:rPr>
              <a:t>2014 </a:t>
            </a:r>
            <a:r>
              <a:rPr lang="en-US" sz="700" dirty="0">
                <a:gradFill>
                  <a:gsLst>
                    <a:gs pos="0">
                      <a:srgbClr val="505050"/>
                    </a:gs>
                    <a:gs pos="100000">
                      <a:srgbClr val="505050"/>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208700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911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90121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6171318"/>
            <a:ext cx="1842897" cy="677802"/>
          </a:xfrm>
          <a:prstGeom prst="rect">
            <a:avLst/>
          </a:prstGeom>
        </p:spPr>
      </p:pic>
    </p:spTree>
    <p:extLst>
      <p:ext uri="{BB962C8B-B14F-4D97-AF65-F5344CB8AC3E}">
        <p14:creationId xmlns:p14="http://schemas.microsoft.com/office/powerpoint/2010/main" val="141492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99942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718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81297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03948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5894231"/>
      </p:ext>
    </p:extLst>
  </p:cSld>
  <p:clrMap bg1="dk1" tx1="lt1" bg2="dk2" tx2="lt2" accent1="accent1" accent2="accent2" accent3="accent3" accent4="accent4" accent5="accent5" accent6="accent6" hlink="hlink" folHlink="folHlink"/>
  <p:sldLayoutIdLst>
    <p:sldLayoutId id="2147484375" r:id="rId1"/>
    <p:sldLayoutId id="2147484460" r:id="rId2"/>
    <p:sldLayoutId id="2147484461"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462" r:id="rId24"/>
    <p:sldLayoutId id="21474844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36519154"/>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 id="2147484487" r:id="rId23"/>
    <p:sldLayoutId id="2147484488" r:id="rId24"/>
    <p:sldLayoutId id="214748448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3.png"/><Relationship Id="rId2" Type="http://schemas.openxmlformats.org/officeDocument/2006/relationships/tags" Target="../tags/tag2.xml"/><Relationship Id="rId16" Type="http://schemas.openxmlformats.org/officeDocument/2006/relationships/image" Target="../media/image2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1.png"/><Relationship Id="rId5" Type="http://schemas.openxmlformats.org/officeDocument/2006/relationships/tags" Target="../tags/tag5.xml"/><Relationship Id="rId15" Type="http://schemas.openxmlformats.org/officeDocument/2006/relationships/image" Target="../media/image25.png"/><Relationship Id="rId10" Type="http://schemas.openxmlformats.org/officeDocument/2006/relationships/notesSlide" Target="../notesSlides/notesSlide7.xml"/><Relationship Id="rId4" Type="http://schemas.openxmlformats.org/officeDocument/2006/relationships/tags" Target="../tags/tag4.xml"/><Relationship Id="rId9" Type="http://schemas.openxmlformats.org/officeDocument/2006/relationships/slideLayout" Target="../slideLayouts/slideLayout9.xml"/><Relationship Id="rId1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7.emf"/><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Cortana Analytics Suite</a:t>
            </a:r>
            <a:br>
              <a:rPr lang="en-US" sz="4800" dirty="0"/>
            </a:br>
            <a:r>
              <a:rPr lang="en-US" sz="2800" spc="0" dirty="0">
                <a:ln>
                  <a:noFill/>
                </a:ln>
                <a:cs typeface="+mn-cs"/>
              </a:rPr>
              <a:t>T</a:t>
            </a:r>
            <a:r>
              <a:rPr lang="en-US" sz="2800" spc="0" dirty="0" smtClean="0">
                <a:ln>
                  <a:noFill/>
                </a:ln>
                <a:cs typeface="+mn-cs"/>
              </a:rPr>
              <a:t>ransform Data Into Intelligent Action</a:t>
            </a:r>
            <a:endParaRPr lang="en-US" sz="4400" dirty="0"/>
          </a:p>
        </p:txBody>
      </p:sp>
      <p:sp>
        <p:nvSpPr>
          <p:cNvPr id="3" name="Text Placeholder 2"/>
          <p:cNvSpPr>
            <a:spLocks noGrp="1"/>
          </p:cNvSpPr>
          <p:nvPr>
            <p:ph type="body" sz="quarter" idx="14"/>
          </p:nvPr>
        </p:nvSpPr>
        <p:spPr/>
        <p:txBody>
          <a:bodyPr/>
          <a:lstStyle/>
          <a:p>
            <a:pPr lvl="0"/>
            <a:r>
              <a:rPr lang="en-US" dirty="0" smtClean="0"/>
              <a:t>Bianca Furtuna</a:t>
            </a:r>
          </a:p>
          <a:p>
            <a:pPr lvl="0"/>
            <a:r>
              <a:rPr lang="en-US" sz="2000" dirty="0" smtClean="0"/>
              <a:t>Technical Evangelist</a:t>
            </a:r>
          </a:p>
          <a:p>
            <a:pPr lvl="0"/>
            <a:endParaRPr lang="en-US" sz="2000" dirty="0" smtClean="0"/>
          </a:p>
          <a:p>
            <a:pPr lvl="0"/>
            <a:r>
              <a:rPr lang="en-US" sz="2000" dirty="0" smtClean="0"/>
              <a:t>Microsoft</a:t>
            </a:r>
            <a:endParaRPr lang="en-US" sz="2400" dirty="0"/>
          </a:p>
        </p:txBody>
      </p:sp>
    </p:spTree>
    <p:extLst>
      <p:ext uri="{BB962C8B-B14F-4D97-AF65-F5344CB8AC3E}">
        <p14:creationId xmlns:p14="http://schemas.microsoft.com/office/powerpoint/2010/main" val="350992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52" y="1238494"/>
            <a:ext cx="11532506" cy="753369"/>
          </a:xfrm>
        </p:spPr>
        <p:txBody>
          <a:bodyPr vert="horz" wrap="square" lIns="0" tIns="0" rIns="0" bIns="0" rtlCol="0" anchor="t">
            <a:noAutofit/>
          </a:bodyPr>
          <a:lstStyle/>
          <a:p>
            <a:pPr>
              <a:lnSpc>
                <a:spcPct val="100000"/>
              </a:lnSpc>
            </a:pPr>
            <a:r>
              <a:rPr lang="en-US" sz="2448" spc="0" dirty="0">
                <a:solidFill>
                  <a:schemeClr val="tx1"/>
                </a:solidFill>
              </a:rPr>
              <a:t>A highly scalable, distributed, parallel file system in the cloud </a:t>
            </a:r>
            <a:br>
              <a:rPr lang="en-US" sz="2448" spc="0" dirty="0">
                <a:solidFill>
                  <a:schemeClr val="tx1"/>
                </a:solidFill>
              </a:rPr>
            </a:br>
            <a:r>
              <a:rPr lang="en-US" sz="2448" spc="0" dirty="0">
                <a:solidFill>
                  <a:schemeClr val="tx1"/>
                </a:solidFill>
              </a:rPr>
              <a:t>specifically designed to work with multiple analytic frameworks</a:t>
            </a:r>
          </a:p>
        </p:txBody>
      </p:sp>
      <p:sp>
        <p:nvSpPr>
          <p:cNvPr id="21" name="Title 1"/>
          <p:cNvSpPr txBox="1">
            <a:spLocks/>
          </p:cNvSpPr>
          <p:nvPr/>
        </p:nvSpPr>
        <p:spPr>
          <a:xfrm>
            <a:off x="275163" y="292082"/>
            <a:ext cx="11885514" cy="946413"/>
          </a:xfrm>
          <a:prstGeom prst="rect">
            <a:avLst/>
          </a:prstGeom>
        </p:spPr>
        <p:txBody>
          <a:bodyPr vert="horz" wrap="square" lIns="149217" tIns="93260" rIns="149217" bIns="9326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896" dirty="0">
                <a:solidFill>
                  <a:schemeClr val="tx1"/>
                </a:solidFill>
              </a:rPr>
              <a:t>What is Azure Data Lake Store?</a:t>
            </a:r>
          </a:p>
        </p:txBody>
      </p:sp>
      <p:grpSp>
        <p:nvGrpSpPr>
          <p:cNvPr id="76" name="Group 75"/>
          <p:cNvGrpSpPr/>
          <p:nvPr/>
        </p:nvGrpSpPr>
        <p:grpSpPr>
          <a:xfrm>
            <a:off x="459451" y="2604459"/>
            <a:ext cx="2376674" cy="3104523"/>
            <a:chOff x="787287" y="2926584"/>
            <a:chExt cx="2204296" cy="2879354"/>
          </a:xfrm>
          <a:solidFill>
            <a:schemeClr val="bg2">
              <a:lumMod val="25000"/>
              <a:lumOff val="75000"/>
            </a:schemeClr>
          </a:solidFill>
        </p:grpSpPr>
        <p:grpSp>
          <p:nvGrpSpPr>
            <p:cNvPr id="75" name="Group 74"/>
            <p:cNvGrpSpPr/>
            <p:nvPr/>
          </p:nvGrpSpPr>
          <p:grpSpPr>
            <a:xfrm>
              <a:off x="787288" y="3657769"/>
              <a:ext cx="1070933" cy="685800"/>
              <a:chOff x="787288" y="2926584"/>
              <a:chExt cx="1070933" cy="685800"/>
            </a:xfrm>
            <a:grpFill/>
          </p:grpSpPr>
          <p:sp>
            <p:nvSpPr>
              <p:cNvPr id="128" name="Rectangle 127"/>
              <p:cNvSpPr/>
              <p:nvPr>
                <p:custDataLst>
                  <p:tags r:id="rId8"/>
                </p:custDataLst>
              </p:nvPr>
            </p:nvSpPr>
            <p:spPr bwMode="auto">
              <a:xfrm>
                <a:off x="787288" y="292658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LOB Applications</a:t>
                </a:r>
              </a:p>
            </p:txBody>
          </p:sp>
          <p:sp>
            <p:nvSpPr>
              <p:cNvPr id="133" name="Round Diagonal Corner Rectangle 53"/>
              <p:cNvSpPr/>
              <p:nvPr/>
            </p:nvSpPr>
            <p:spPr bwMode="auto">
              <a:xfrm>
                <a:off x="1240335" y="3063819"/>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a:grpFill/>
          </p:grpSpPr>
          <p:sp>
            <p:nvSpPr>
              <p:cNvPr id="119" name="Rectangle 118"/>
              <p:cNvSpPr/>
              <p:nvPr>
                <p:custDataLst>
                  <p:tags r:id="rId7"/>
                </p:custDataLst>
              </p:nvPr>
            </p:nvSpPr>
            <p:spPr bwMode="auto">
              <a:xfrm>
                <a:off x="1589220" y="361494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7" tIns="91427" rIns="91427" bIns="91427" numCol="1" rtlCol="0" anchor="ctr" anchorCtr="0" compatLnSpc="1">
                <a:prstTxWarp prst="textNoShape">
                  <a:avLst/>
                </a:prstTxWarp>
              </a:bodyPr>
              <a:lstStyle/>
              <a:p>
                <a:pPr defTabSz="725868"/>
                <a:endParaRPr lang="en-US" sz="918" spc="-120" dirty="0">
                  <a:solidFill>
                    <a:schemeClr val="bg1"/>
                  </a:solidFill>
                </a:endParaRPr>
              </a:p>
            </p:txBody>
          </p:sp>
        </p:grpSp>
        <p:grpSp>
          <p:nvGrpSpPr>
            <p:cNvPr id="31" name="Group 30"/>
            <p:cNvGrpSpPr/>
            <p:nvPr/>
          </p:nvGrpSpPr>
          <p:grpSpPr>
            <a:xfrm>
              <a:off x="787287" y="2926584"/>
              <a:ext cx="1070933" cy="685800"/>
              <a:chOff x="1608381" y="2152576"/>
              <a:chExt cx="1070933" cy="685800"/>
            </a:xfrm>
            <a:grpFill/>
          </p:grpSpPr>
          <p:sp>
            <p:nvSpPr>
              <p:cNvPr id="126" name="Rectangle 125"/>
              <p:cNvSpPr/>
              <p:nvPr>
                <p:custDataLst>
                  <p:tags r:id="rId6"/>
                </p:custDataLst>
              </p:nvPr>
            </p:nvSpPr>
            <p:spPr bwMode="auto">
              <a:xfrm>
                <a:off x="1608381" y="215257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Devices</a:t>
                </a:r>
              </a:p>
            </p:txBody>
          </p:sp>
          <p:grpSp>
            <p:nvGrpSpPr>
              <p:cNvPr id="130" name="Group 129"/>
              <p:cNvGrpSpPr/>
              <p:nvPr/>
            </p:nvGrpSpPr>
            <p:grpSpPr>
              <a:xfrm>
                <a:off x="1819008" y="2250037"/>
                <a:ext cx="649679" cy="404414"/>
                <a:chOff x="2769908" y="1409697"/>
                <a:chExt cx="1965320" cy="1055586"/>
              </a:xfrm>
              <a:grp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solidFill>
                    <a:schemeClr val="bg2">
                      <a:lumMod val="75000"/>
                      <a:lumOff val="25000"/>
                    </a:schemeClr>
                  </a:solidFill>
                  <a:prstDash val="solid"/>
                </a:ln>
                <a:effectLst/>
              </p:spPr>
              <p:txBody>
                <a:bodyPr lIns="44815"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214">
                    <a:defRPr/>
                  </a:pPr>
                  <a:endParaRPr lang="en-US" sz="490" kern="0" dirty="0">
                    <a:solidFill>
                      <a:schemeClr val="accent3"/>
                    </a:solidFill>
                    <a:latin typeface="Segoe"/>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0" bIns="89629"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5919"/>
                  <a:endParaRPr lang="en-US" sz="49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4815" tIns="44813" rIns="0" bIns="4481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06586"/>
                  <a:endParaRPr lang="en-US" sz="490" spc="-132" dirty="0">
                    <a:gradFill>
                      <a:gsLst>
                        <a:gs pos="0">
                          <a:srgbClr val="FFFFFF"/>
                        </a:gs>
                        <a:gs pos="100000">
                          <a:srgbClr val="FFFFFF"/>
                        </a:gs>
                      </a:gsLst>
                      <a:lin ang="5400000" scaled="0"/>
                    </a:gradFill>
                    <a:latin typeface="Segoe Light" pitchFamily="34" charset="0"/>
                  </a:endParaRPr>
                </a:p>
              </p:txBody>
            </p:sp>
          </p:grpSp>
        </p:grpSp>
        <p:grpSp>
          <p:nvGrpSpPr>
            <p:cNvPr id="70" name="Group 69"/>
            <p:cNvGrpSpPr/>
            <p:nvPr/>
          </p:nvGrpSpPr>
          <p:grpSpPr>
            <a:xfrm>
              <a:off x="1920650" y="5120138"/>
              <a:ext cx="1070933" cy="685800"/>
              <a:chOff x="787287" y="5120138"/>
              <a:chExt cx="1070933" cy="685800"/>
            </a:xfrm>
            <a:grpFill/>
          </p:grpSpPr>
          <p:sp>
            <p:nvSpPr>
              <p:cNvPr id="116" name="Rectangle 115"/>
              <p:cNvSpPr/>
              <p:nvPr>
                <p:custDataLst>
                  <p:tags r:id="rId5"/>
                </p:custDataLst>
              </p:nvPr>
            </p:nvSpPr>
            <p:spPr bwMode="auto">
              <a:xfrm>
                <a:off x="787287" y="5120138"/>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grpFill/>
              <a:ln>
                <a:solidFill>
                  <a:schemeClr val="bg2">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71" name="Group 70"/>
            <p:cNvGrpSpPr/>
            <p:nvPr/>
          </p:nvGrpSpPr>
          <p:grpSpPr>
            <a:xfrm>
              <a:off x="1920650" y="4388954"/>
              <a:ext cx="1070933" cy="685800"/>
              <a:chOff x="787287" y="4388954"/>
              <a:chExt cx="1070933" cy="685800"/>
            </a:xfrm>
            <a:grpFill/>
          </p:grpSpPr>
          <p:sp>
            <p:nvSpPr>
              <p:cNvPr id="117" name="Rectangle 116"/>
              <p:cNvSpPr/>
              <p:nvPr>
                <p:custDataLst>
                  <p:tags r:id="rId4"/>
                </p:custDataLst>
              </p:nvPr>
            </p:nvSpPr>
            <p:spPr bwMode="auto">
              <a:xfrm>
                <a:off x="787287" y="438895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chemeClr val="bg2">
                    <a:lumMod val="75000"/>
                    <a:lumOff val="25000"/>
                  </a:schemeClr>
                </a:solidFill>
                <a:prstDash val="solid"/>
                <a:headEnd type="none" w="med" len="med"/>
                <a:tailEnd type="none" w="med" len="med"/>
              </a:ln>
              <a:effectLst/>
            </p:spPr>
            <p:txBody>
              <a:bodyPr rot="0" spcFirstLastPara="0" vert="horz" wrap="square" lIns="44815" tIns="52714" rIns="0" bIns="105426"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53721">
                  <a:defRPr/>
                </a:pPr>
                <a:endParaRPr lang="en-US" sz="490"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a:grpFill/>
          </p:grpSpPr>
          <p:sp>
            <p:nvSpPr>
              <p:cNvPr id="118" name="Rectangle 117"/>
              <p:cNvSpPr/>
              <p:nvPr>
                <p:custDataLst>
                  <p:tags r:id="rId3"/>
                </p:custDataLst>
              </p:nvPr>
            </p:nvSpPr>
            <p:spPr bwMode="auto">
              <a:xfrm>
                <a:off x="1589220" y="4346130"/>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4815" tIns="44813" rIns="0" bIns="4481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06586"/>
                <a:endParaRPr lang="en-US" sz="490" spc="-132" dirty="0">
                  <a:solidFill>
                    <a:schemeClr val="accent3"/>
                  </a:solidFill>
                  <a:latin typeface="Segoe Light" pitchFamily="34" charset="0"/>
                </a:endParaRPr>
              </a:p>
            </p:txBody>
          </p:sp>
        </p:grpSp>
        <p:grpSp>
          <p:nvGrpSpPr>
            <p:cNvPr id="30" name="Group 29"/>
            <p:cNvGrpSpPr/>
            <p:nvPr/>
          </p:nvGrpSpPr>
          <p:grpSpPr>
            <a:xfrm>
              <a:off x="787287" y="4388954"/>
              <a:ext cx="1070933" cy="685800"/>
              <a:chOff x="1608381" y="2883761"/>
              <a:chExt cx="1070933" cy="685800"/>
            </a:xfrm>
            <a:grpFill/>
          </p:grpSpPr>
          <p:sp>
            <p:nvSpPr>
              <p:cNvPr id="125" name="Rectangle 124"/>
              <p:cNvSpPr/>
              <p:nvPr>
                <p:custDataLst>
                  <p:tags r:id="rId2"/>
                </p:custDataLst>
              </p:nvPr>
            </p:nvSpPr>
            <p:spPr bwMode="auto">
              <a:xfrm>
                <a:off x="1608381" y="2883761"/>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Web</a:t>
                </a:r>
              </a:p>
            </p:txBody>
          </p:sp>
          <p:grpSp>
            <p:nvGrpSpPr>
              <p:cNvPr id="129" name="Group 128"/>
              <p:cNvGrpSpPr/>
              <p:nvPr/>
            </p:nvGrpSpPr>
            <p:grpSpPr>
              <a:xfrm>
                <a:off x="1940805" y="2964946"/>
                <a:ext cx="406084" cy="397883"/>
                <a:chOff x="4030436" y="1511171"/>
                <a:chExt cx="4398164" cy="4309344"/>
              </a:xfrm>
              <a:grpFill/>
            </p:grpSpPr>
            <p:sp>
              <p:nvSpPr>
                <p:cNvPr id="142" name="Oval 35"/>
                <p:cNvSpPr/>
                <p:nvPr/>
              </p:nvSpPr>
              <p:spPr>
                <a:xfrm>
                  <a:off x="4411046" y="1909551"/>
                  <a:ext cx="3592283" cy="3588786"/>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sp>
              <p:nvSpPr>
                <p:cNvPr id="143" name="Left Arrow 142"/>
                <p:cNvSpPr/>
                <p:nvPr/>
              </p:nvSpPr>
              <p:spPr>
                <a:xfrm>
                  <a:off x="4030436" y="151117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sp>
              <p:nvSpPr>
                <p:cNvPr id="148" name="Left Arrow 147"/>
                <p:cNvSpPr/>
                <p:nvPr/>
              </p:nvSpPr>
              <p:spPr>
                <a:xfrm flipH="1">
                  <a:off x="6270899" y="455155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grpSp>
        </p:grpSp>
        <p:grpSp>
          <p:nvGrpSpPr>
            <p:cNvPr id="72" name="Group 71"/>
            <p:cNvGrpSpPr/>
            <p:nvPr/>
          </p:nvGrpSpPr>
          <p:grpSpPr>
            <a:xfrm>
              <a:off x="787287" y="5120138"/>
              <a:ext cx="1070933" cy="685800"/>
              <a:chOff x="787287" y="3657769"/>
              <a:chExt cx="1070933" cy="685800"/>
            </a:xfrm>
            <a:grpFill/>
          </p:grpSpPr>
          <p:sp>
            <p:nvSpPr>
              <p:cNvPr id="127" name="Rectangle 126"/>
              <p:cNvSpPr/>
              <p:nvPr>
                <p:custDataLst>
                  <p:tags r:id="rId1"/>
                </p:custDataLst>
              </p:nvPr>
            </p:nvSpPr>
            <p:spPr bwMode="auto">
              <a:xfrm>
                <a:off x="787287" y="3657769"/>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dirty="0">
                  <a:solidFill>
                    <a:schemeClr val="tx1"/>
                  </a:solidFill>
                </a:endParaRPr>
              </a:p>
            </p:txBody>
          </p:sp>
        </p:grpSp>
      </p:grpSp>
      <p:grpSp>
        <p:nvGrpSpPr>
          <p:cNvPr id="6" name="Group 5"/>
          <p:cNvGrpSpPr/>
          <p:nvPr/>
        </p:nvGrpSpPr>
        <p:grpSpPr>
          <a:xfrm>
            <a:off x="2845129" y="3006268"/>
            <a:ext cx="1333950" cy="2365092"/>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2">
                  <a:lumMod val="75000"/>
                  <a:lumOff val="2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103505" y="2766566"/>
            <a:ext cx="1150228" cy="2795686"/>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380036" y="2537235"/>
            <a:ext cx="2630735" cy="3286996"/>
            <a:chOff x="9196084" y="2487711"/>
            <a:chExt cx="2579386" cy="3222838"/>
          </a:xfrm>
        </p:grpSpPr>
        <p:sp>
          <p:nvSpPr>
            <p:cNvPr id="151" name="TextBox 150"/>
            <p:cNvSpPr txBox="1"/>
            <p:nvPr/>
          </p:nvSpPr>
          <p:spPr>
            <a:xfrm>
              <a:off x="9196084" y="3312361"/>
              <a:ext cx="1015327" cy="276999"/>
            </a:xfrm>
            <a:prstGeom prst="rect">
              <a:avLst/>
            </a:prstGeom>
            <a:noFill/>
          </p:spPr>
          <p:txBody>
            <a:bodyPr wrap="none" lIns="0" tIns="0" rIns="0" bIns="0" rtlCol="0">
              <a:spAutoFit/>
            </a:bodyPr>
            <a:lstStyle/>
            <a:p>
              <a:pPr defTabSz="950973"/>
              <a:r>
                <a:rPr lang="en-US" sz="1836" dirty="0">
                  <a:solidFill>
                    <a:schemeClr val="tx2"/>
                  </a:solidFill>
                </a:rPr>
                <a:t>HDInsight</a:t>
              </a:r>
            </a:p>
          </p:txBody>
        </p:sp>
        <p:sp>
          <p:nvSpPr>
            <p:cNvPr id="152" name="TextBox 151"/>
            <p:cNvSpPr txBox="1"/>
            <p:nvPr/>
          </p:nvSpPr>
          <p:spPr>
            <a:xfrm>
              <a:off x="9196084" y="2566150"/>
              <a:ext cx="1388515" cy="276999"/>
            </a:xfrm>
            <a:prstGeom prst="rect">
              <a:avLst/>
            </a:prstGeom>
            <a:noFill/>
          </p:spPr>
          <p:txBody>
            <a:bodyPr wrap="none" lIns="0" tIns="0" rIns="0" bIns="0" rtlCol="0">
              <a:spAutoFit/>
            </a:bodyPr>
            <a:lstStyle/>
            <a:p>
              <a:pPr defTabSz="950973"/>
              <a:r>
                <a:rPr lang="en-US" sz="1836" dirty="0">
                  <a:solidFill>
                    <a:schemeClr val="tx2"/>
                  </a:solidFill>
                </a:rPr>
                <a:t>ADL Analytics</a:t>
              </a:r>
            </a:p>
          </p:txBody>
        </p:sp>
        <p:sp>
          <p:nvSpPr>
            <p:cNvPr id="153" name="TextBox 152"/>
            <p:cNvSpPr txBox="1"/>
            <p:nvPr/>
          </p:nvSpPr>
          <p:spPr>
            <a:xfrm>
              <a:off x="9196084" y="5308289"/>
              <a:ext cx="1813318" cy="276999"/>
            </a:xfrm>
            <a:prstGeom prst="rect">
              <a:avLst/>
            </a:prstGeom>
            <a:noFill/>
          </p:spPr>
          <p:txBody>
            <a:bodyPr wrap="none" lIns="0" tIns="0" rIns="0" bIns="0" rtlCol="0">
              <a:spAutoFit/>
            </a:bodyPr>
            <a:lstStyle/>
            <a:p>
              <a:pPr defTabSz="950973"/>
              <a:r>
                <a:rPr lang="en-US" sz="1836" dirty="0">
                  <a:solidFill>
                    <a:schemeClr val="tx2"/>
                  </a:solidFill>
                </a:rPr>
                <a:t>Machine Learning</a:t>
              </a:r>
            </a:p>
          </p:txBody>
        </p:sp>
        <p:sp>
          <p:nvSpPr>
            <p:cNvPr id="155" name="TextBox 154"/>
            <p:cNvSpPr txBox="1"/>
            <p:nvPr/>
          </p:nvSpPr>
          <p:spPr>
            <a:xfrm>
              <a:off x="9196084" y="4553054"/>
              <a:ext cx="578813" cy="282513"/>
            </a:xfrm>
            <a:prstGeom prst="rect">
              <a:avLst/>
            </a:prstGeom>
            <a:noFill/>
          </p:spPr>
          <p:txBody>
            <a:bodyPr wrap="none" lIns="0" tIns="0" rIns="0" bIns="0" rtlCol="0">
              <a:spAutoFit/>
            </a:bodyPr>
            <a:lstStyle/>
            <a:p>
              <a:pPr defTabSz="950973"/>
              <a:r>
                <a:rPr lang="en-US" sz="1836" dirty="0">
                  <a:solidFill>
                    <a:schemeClr val="tx2"/>
                  </a:solidFill>
                </a:rPr>
                <a:t>Spark</a:t>
              </a:r>
            </a:p>
          </p:txBody>
        </p:sp>
        <p:sp>
          <p:nvSpPr>
            <p:cNvPr id="65" name="TextBox 64"/>
            <p:cNvSpPr txBox="1"/>
            <p:nvPr/>
          </p:nvSpPr>
          <p:spPr>
            <a:xfrm>
              <a:off x="9196084" y="3903006"/>
              <a:ext cx="141064" cy="282513"/>
            </a:xfrm>
            <a:prstGeom prst="rect">
              <a:avLst/>
            </a:prstGeom>
            <a:noFill/>
          </p:spPr>
          <p:txBody>
            <a:bodyPr wrap="none" lIns="0" tIns="0" rIns="0" bIns="0" rtlCol="0">
              <a:spAutoFit/>
            </a:bodyPr>
            <a:lstStyle/>
            <a:p>
              <a:pPr defTabSz="950973"/>
              <a:r>
                <a:rPr lang="en-US" sz="1836" dirty="0">
                  <a:solidFill>
                    <a:schemeClr val="tx2"/>
                  </a:solidFill>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376" tIns="45688" rIns="91376" bIns="45688" numCol="1" anchor="t" anchorCtr="0" compatLnSpc="1">
              <a:prstTxWarp prst="textNoShape">
                <a:avLst/>
              </a:prstTxWarp>
            </a:bodyPr>
            <a:lstStyle/>
            <a:p>
              <a:pPr defTabSz="930968" fontAlgn="base">
                <a:spcBef>
                  <a:spcPct val="0"/>
                </a:spcBef>
                <a:spcAft>
                  <a:spcPct val="0"/>
                </a:spcAft>
              </a:pPr>
              <a:endParaRPr lang="en-IN" sz="1598" dirty="0">
                <a:solidFill>
                  <a:srgbClr val="000000"/>
                </a:solidFill>
              </a:endParaRPr>
            </a:p>
          </p:txBody>
        </p:sp>
      </p:grpSp>
      <p:sp>
        <p:nvSpPr>
          <p:cNvPr id="4" name="Slide Number Placeholder 3"/>
          <p:cNvSpPr>
            <a:spLocks noGrp="1"/>
          </p:cNvSpPr>
          <p:nvPr>
            <p:ph type="sldNum" sz="quarter" idx="11"/>
          </p:nvPr>
        </p:nvSpPr>
        <p:spPr/>
        <p:txBody>
          <a:bodyPr/>
          <a:lstStyle/>
          <a:p>
            <a:pPr>
              <a:defRPr/>
            </a:pPr>
            <a:fld id="{F8A0AC42-AA1D-4944-8D96-660DE70C7E1B}" type="slidenum">
              <a:rPr lang="en-US" smtClean="0"/>
              <a:pPr>
                <a:defRPr/>
              </a:pPr>
              <a:t>10</a:t>
            </a:fld>
            <a:endParaRPr lang="en-US" dirty="0"/>
          </a:p>
        </p:txBody>
      </p:sp>
      <p:grpSp>
        <p:nvGrpSpPr>
          <p:cNvPr id="12" name="Group 11"/>
          <p:cNvGrpSpPr/>
          <p:nvPr/>
        </p:nvGrpSpPr>
        <p:grpSpPr>
          <a:xfrm>
            <a:off x="4122674" y="2192595"/>
            <a:ext cx="3943628" cy="3943628"/>
            <a:chOff x="4041339" y="2149798"/>
            <a:chExt cx="3866653" cy="3866653"/>
          </a:xfrm>
          <a:solidFill>
            <a:schemeClr val="bg2">
              <a:lumMod val="75000"/>
              <a:lumOff val="25000"/>
            </a:schemeClr>
          </a:solidFill>
        </p:grpSpPr>
        <p:grpSp>
          <p:nvGrpSpPr>
            <p:cNvPr id="150" name="Group 149"/>
            <p:cNvGrpSpPr/>
            <p:nvPr/>
          </p:nvGrpSpPr>
          <p:grpSpPr>
            <a:xfrm>
              <a:off x="4041339" y="2149798"/>
              <a:ext cx="3866653" cy="3866653"/>
              <a:chOff x="4343750" y="2625235"/>
              <a:chExt cx="3657600" cy="3657600"/>
            </a:xfrm>
            <a:grpFill/>
          </p:grpSpPr>
          <p:sp>
            <p:nvSpPr>
              <p:cNvPr id="85" name="Oval 84"/>
              <p:cNvSpPr/>
              <p:nvPr/>
            </p:nvSpPr>
            <p:spPr bwMode="auto">
              <a:xfrm>
                <a:off x="4343750" y="2625235"/>
                <a:ext cx="3657600" cy="3657600"/>
              </a:xfrm>
              <a:prstGeom prst="ellipse">
                <a:avLst/>
              </a:prstGeom>
              <a:grp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nvGrpSpPr>
              <p:cNvPr id="79" name="Group 78"/>
              <p:cNvGrpSpPr/>
              <p:nvPr/>
            </p:nvGrpSpPr>
            <p:grpSpPr>
              <a:xfrm>
                <a:off x="4867139" y="4114334"/>
                <a:ext cx="2679835" cy="1182561"/>
                <a:chOff x="4724189" y="4114332"/>
                <a:chExt cx="3043313" cy="1342956"/>
              </a:xfrm>
              <a:grpFill/>
            </p:grpSpPr>
            <p:sp>
              <p:nvSpPr>
                <p:cNvPr id="162" name="TextBox 161"/>
                <p:cNvSpPr txBox="1"/>
                <p:nvPr/>
              </p:nvSpPr>
              <p:spPr>
                <a:xfrm>
                  <a:off x="5875137" y="4114332"/>
                  <a:ext cx="809242"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8" name="TextBox 167"/>
                <p:cNvSpPr txBox="1"/>
                <p:nvPr/>
              </p:nvSpPr>
              <p:spPr>
                <a:xfrm>
                  <a:off x="5953639" y="5048829"/>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rgbClr val="94B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grpFill/>
            </p:spPr>
            <p:txBody>
              <a:bodyPr wrap="square" lIns="0" tIns="0" rIns="0" bIns="0" rtlCol="0">
                <a:noAutofit/>
              </a:bodyPr>
              <a:lstStyle/>
              <a:p>
                <a:r>
                  <a:rPr lang="en-US" sz="2448" dirty="0"/>
                  <a:t>ADL Store</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a:grpFill/>
          </p:spPr>
        </p:pic>
      </p:grpSp>
    </p:spTree>
    <p:extLst>
      <p:ext uri="{BB962C8B-B14F-4D97-AF65-F5344CB8AC3E}">
        <p14:creationId xmlns:p14="http://schemas.microsoft.com/office/powerpoint/2010/main" val="3850804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9734735"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Enterprise-grade</a:t>
            </a:r>
          </a:p>
        </p:txBody>
      </p:sp>
      <p:sp>
        <p:nvSpPr>
          <p:cNvPr id="16" name="Rectangle 15"/>
          <p:cNvSpPr/>
          <p:nvPr/>
        </p:nvSpPr>
        <p:spPr bwMode="auto">
          <a:xfrm>
            <a:off x="7410908"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Limitless scale</a:t>
            </a:r>
          </a:p>
        </p:txBody>
      </p:sp>
      <p:sp>
        <p:nvSpPr>
          <p:cNvPr id="15" name="Rectangle 14"/>
          <p:cNvSpPr/>
          <p:nvPr/>
        </p:nvSpPr>
        <p:spPr bwMode="auto">
          <a:xfrm>
            <a:off x="2763253"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Productivity from day one</a:t>
            </a:r>
          </a:p>
        </p:txBody>
      </p:sp>
      <p:sp>
        <p:nvSpPr>
          <p:cNvPr id="38" name="Rectangle 37"/>
          <p:cNvSpPr/>
          <p:nvPr/>
        </p:nvSpPr>
        <p:spPr bwMode="auto">
          <a:xfrm>
            <a:off x="5087081"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Easy and powerful data preparation</a:t>
            </a:r>
          </a:p>
        </p:txBody>
      </p:sp>
      <p:sp>
        <p:nvSpPr>
          <p:cNvPr id="36" name="Rectangle 35"/>
          <p:cNvSpPr/>
          <p:nvPr/>
        </p:nvSpPr>
        <p:spPr bwMode="auto">
          <a:xfrm>
            <a:off x="439426"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All data</a:t>
            </a:r>
          </a:p>
        </p:txBody>
      </p:sp>
      <p:sp>
        <p:nvSpPr>
          <p:cNvPr id="2" name="Slide Number Placeholder 1"/>
          <p:cNvSpPr>
            <a:spLocks noGrp="1"/>
          </p:cNvSpPr>
          <p:nvPr>
            <p:ph type="sldNum" sz="quarter" idx="4294967295"/>
          </p:nvPr>
        </p:nvSpPr>
        <p:spPr>
          <a:xfrm>
            <a:off x="11594338" y="6761307"/>
            <a:ext cx="566657" cy="136525"/>
          </a:xfrm>
          <a:prstGeom prst="rect">
            <a:avLst/>
          </a:prstGeom>
        </p:spPr>
        <p:txBody>
          <a:bodyPr/>
          <a:lstStyle/>
          <a:p>
            <a:pPr>
              <a:defRPr/>
            </a:pPr>
            <a:fld id="{75FAD755-3BD0-2447-A9DF-109DAABEFD99}" type="slidenum">
              <a:rPr smtClean="0"/>
              <a:pPr>
                <a:defRPr/>
              </a:pPr>
              <a:t>11</a:t>
            </a:fld>
            <a:endParaRPr dirty="0"/>
          </a:p>
        </p:txBody>
      </p:sp>
      <p:sp>
        <p:nvSpPr>
          <p:cNvPr id="5" name="Freeform 5"/>
          <p:cNvSpPr>
            <a:spLocks/>
          </p:cNvSpPr>
          <p:nvPr/>
        </p:nvSpPr>
        <p:spPr bwMode="auto">
          <a:xfrm>
            <a:off x="2940482" y="4141049"/>
            <a:ext cx="1878448" cy="1514580"/>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555" name="Isosceles Triangle 554"/>
          <p:cNvSpPr/>
          <p:nvPr/>
        </p:nvSpPr>
        <p:spPr bwMode="auto">
          <a:xfrm rot="2530879">
            <a:off x="4702316" y="4036340"/>
            <a:ext cx="283653" cy="311378"/>
          </a:xfrm>
          <a:prstGeom prst="triangle">
            <a:avLst/>
          </a:pr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dirty="0">
              <a:solidFill>
                <a:srgbClr val="000000"/>
              </a:solidFill>
            </a:endParaRPr>
          </a:p>
        </p:txBody>
      </p:sp>
      <p:sp>
        <p:nvSpPr>
          <p:cNvPr id="558" name="Freeform 557"/>
          <p:cNvSpPr/>
          <p:nvPr/>
        </p:nvSpPr>
        <p:spPr bwMode="auto">
          <a:xfrm>
            <a:off x="2930661" y="3882358"/>
            <a:ext cx="1890266" cy="1779528"/>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solidFill>
                <a:srgbClr val="000000"/>
              </a:solidFill>
            </a:endParaRPr>
          </a:p>
        </p:txBody>
      </p:sp>
      <p:pic>
        <p:nvPicPr>
          <p:cNvPr id="592" name="Picture 591"/>
          <p:cNvPicPr>
            <a:picLocks noChangeAspect="1"/>
          </p:cNvPicPr>
          <p:nvPr/>
        </p:nvPicPr>
        <p:blipFill>
          <a:blip r:embed="rId3"/>
          <a:stretch>
            <a:fillRect/>
          </a:stretch>
        </p:blipFill>
        <p:spPr>
          <a:xfrm>
            <a:off x="9329214" y="3401056"/>
            <a:ext cx="1781790" cy="1781790"/>
          </a:xfrm>
          <a:prstGeom prst="rect">
            <a:avLst/>
          </a:prstGeom>
        </p:spPr>
      </p:pic>
      <p:pic>
        <p:nvPicPr>
          <p:cNvPr id="610" name="Picture 609"/>
          <p:cNvPicPr>
            <a:picLocks noChangeAspect="1"/>
          </p:cNvPicPr>
          <p:nvPr/>
        </p:nvPicPr>
        <p:blipFill>
          <a:blip r:embed="rId4"/>
          <a:stretch>
            <a:fillRect/>
          </a:stretch>
        </p:blipFill>
        <p:spPr>
          <a:xfrm>
            <a:off x="10383462" y="3829323"/>
            <a:ext cx="2041657" cy="2041657"/>
          </a:xfrm>
          <a:prstGeom prst="rect">
            <a:avLst/>
          </a:prstGeom>
        </p:spPr>
      </p:pic>
      <p:pic>
        <p:nvPicPr>
          <p:cNvPr id="611" name="Picture 610"/>
          <p:cNvPicPr>
            <a:picLocks noChangeAspect="1"/>
          </p:cNvPicPr>
          <p:nvPr/>
        </p:nvPicPr>
        <p:blipFill>
          <a:blip r:embed="rId5"/>
          <a:stretch>
            <a:fillRect/>
          </a:stretch>
        </p:blipFill>
        <p:spPr>
          <a:xfrm>
            <a:off x="9897003" y="4996328"/>
            <a:ext cx="816871" cy="558912"/>
          </a:xfrm>
          <a:prstGeom prst="rect">
            <a:avLst/>
          </a:prstGeom>
        </p:spPr>
      </p:pic>
      <p:pic>
        <p:nvPicPr>
          <p:cNvPr id="620" name="Picture 619"/>
          <p:cNvPicPr>
            <a:picLocks noChangeAspect="1"/>
          </p:cNvPicPr>
          <p:nvPr/>
        </p:nvPicPr>
        <p:blipFill>
          <a:blip r:embed="rId6"/>
          <a:stretch>
            <a:fillRect/>
          </a:stretch>
        </p:blipFill>
        <p:spPr>
          <a:xfrm>
            <a:off x="4964854" y="3466477"/>
            <a:ext cx="2611289" cy="2611289"/>
          </a:xfrm>
          <a:prstGeom prst="rect">
            <a:avLst/>
          </a:prstGeom>
        </p:spPr>
      </p:pic>
      <p:sp>
        <p:nvSpPr>
          <p:cNvPr id="819" name="Rectangle 818"/>
          <p:cNvSpPr/>
          <p:nvPr/>
        </p:nvSpPr>
        <p:spPr>
          <a:xfrm>
            <a:off x="351074" y="4100620"/>
            <a:ext cx="2435661" cy="1819088"/>
          </a:xfrm>
          <a:prstGeom prst="rect">
            <a:avLst/>
          </a:prstGeom>
        </p:spPr>
        <p:txBody>
          <a:bodyPr wrap="square">
            <a:spAutoFit/>
          </a:bodyPr>
          <a:lstStyle/>
          <a:p>
            <a:pPr defTabSz="931881">
              <a:defRPr/>
            </a:pPr>
            <a:r>
              <a:rPr lang="en-US" sz="1122" kern="0" dirty="0">
                <a:solidFill>
                  <a:schemeClr val="accent1">
                    <a:lumMod val="75000"/>
                    <a:lumOff val="25000"/>
                  </a:schemeClr>
                </a:solidFill>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1200646" y="4169184"/>
            <a:ext cx="929609" cy="826884"/>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65" name="Group 764"/>
          <p:cNvGrpSpPr/>
          <p:nvPr/>
        </p:nvGrpSpPr>
        <p:grpSpPr>
          <a:xfrm>
            <a:off x="566231" y="4301609"/>
            <a:ext cx="781744" cy="1359761"/>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64" name="Group 763"/>
          <p:cNvGrpSpPr/>
          <p:nvPr/>
        </p:nvGrpSpPr>
        <p:grpSpPr>
          <a:xfrm>
            <a:off x="1879658" y="4758053"/>
            <a:ext cx="670309" cy="976319"/>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820" name="Picture 2" descr="https://issues.jboss.org/secure/attachment/12358227/modeshape-scale-out.pn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523379" y="4436254"/>
            <a:ext cx="2052239" cy="11982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275163" y="292082"/>
            <a:ext cx="11885514" cy="946413"/>
          </a:xfrm>
        </p:spPr>
        <p:txBody>
          <a:bodyPr/>
          <a:lstStyle/>
          <a:p>
            <a:r>
              <a:rPr lang="en-US" dirty="0" smtClean="0"/>
              <a:t>Azure Data Lake Analytics</a:t>
            </a:r>
            <a:endParaRPr lang="en-US" sz="3672" dirty="0">
              <a:solidFill>
                <a:schemeClr val="accent2"/>
              </a:solidFill>
            </a:endParaRPr>
          </a:p>
        </p:txBody>
      </p:sp>
    </p:spTree>
    <p:extLst>
      <p:ext uri="{BB962C8B-B14F-4D97-AF65-F5344CB8AC3E}">
        <p14:creationId xmlns:p14="http://schemas.microsoft.com/office/powerpoint/2010/main" val="133043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5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031"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Rectangle 1"/>
          <p:cNvSpPr/>
          <p:nvPr/>
        </p:nvSpPr>
        <p:spPr bwMode="auto">
          <a:xfrm>
            <a:off x="882" y="-1"/>
            <a:ext cx="530164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6119" dirty="0">
              <a:solidFill>
                <a:schemeClr val="bg1"/>
              </a:solidFill>
              <a:latin typeface="+mj-lt"/>
              <a:ea typeface="Segoe UI" pitchFamily="34" charset="0"/>
              <a:cs typeface="Segoe UI" pitchFamily="34" charset="0"/>
            </a:endParaRPr>
          </a:p>
        </p:txBody>
      </p:sp>
      <p:sp>
        <p:nvSpPr>
          <p:cNvPr id="3" name="TextBox 2"/>
          <p:cNvSpPr txBox="1"/>
          <p:nvPr/>
        </p:nvSpPr>
        <p:spPr>
          <a:xfrm>
            <a:off x="147013" y="779746"/>
            <a:ext cx="5009383" cy="4400928"/>
          </a:xfrm>
          <a:prstGeom prst="rect">
            <a:avLst/>
          </a:prstGeom>
          <a:noFill/>
        </p:spPr>
        <p:txBody>
          <a:bodyPr wrap="square" lIns="186521" tIns="149217" rIns="186521" bIns="149217" rtlCol="0">
            <a:spAutoFit/>
          </a:bodyPr>
          <a:lstStyle/>
          <a:p>
            <a:pPr>
              <a:lnSpc>
                <a:spcPct val="90000"/>
              </a:lnSpc>
              <a:spcAft>
                <a:spcPts val="612"/>
              </a:spcAft>
            </a:pPr>
            <a:r>
              <a:rPr lang="en-US" sz="4896" dirty="0">
                <a:solidFill>
                  <a:schemeClr val="bg1"/>
                </a:solidFill>
                <a:latin typeface="+mj-lt"/>
                <a:ea typeface="Segoe UI" pitchFamily="34" charset="0"/>
                <a:cs typeface="Segoe UI" pitchFamily="34" charset="0"/>
              </a:rPr>
              <a:t>Azure </a:t>
            </a:r>
            <a:br>
              <a:rPr lang="en-US" sz="4896" dirty="0">
                <a:solidFill>
                  <a:schemeClr val="bg1"/>
                </a:solidFill>
                <a:latin typeface="+mj-lt"/>
                <a:ea typeface="Segoe UI" pitchFamily="34" charset="0"/>
                <a:cs typeface="Segoe UI" pitchFamily="34" charset="0"/>
              </a:rPr>
            </a:br>
            <a:r>
              <a:rPr lang="en-US" sz="4896" dirty="0">
                <a:solidFill>
                  <a:schemeClr val="bg1"/>
                </a:solidFill>
                <a:latin typeface="+mj-lt"/>
                <a:ea typeface="Segoe UI" pitchFamily="34" charset="0"/>
                <a:cs typeface="Segoe UI" pitchFamily="34" charset="0"/>
              </a:rPr>
              <a:t>Data Lake Analytics Service</a:t>
            </a:r>
          </a:p>
          <a:p>
            <a:pPr>
              <a:lnSpc>
                <a:spcPct val="90000"/>
              </a:lnSpc>
              <a:spcBef>
                <a:spcPts val="1224"/>
              </a:spcBef>
              <a:spcAft>
                <a:spcPts val="612"/>
              </a:spcAft>
            </a:pPr>
            <a:r>
              <a:rPr lang="en-US" sz="3672" dirty="0">
                <a:solidFill>
                  <a:schemeClr val="tx1">
                    <a:lumMod val="50000"/>
                  </a:schemeClr>
                </a:solidFill>
                <a:latin typeface="+mj-lt"/>
                <a:ea typeface="Segoe UI" pitchFamily="34" charset="0"/>
                <a:cs typeface="Segoe UI" pitchFamily="34" charset="0"/>
              </a:rPr>
              <a:t>A new distributed analytics service</a:t>
            </a:r>
          </a:p>
          <a:p>
            <a:pPr>
              <a:lnSpc>
                <a:spcPct val="90000"/>
              </a:lnSpc>
              <a:spcAft>
                <a:spcPts val="612"/>
              </a:spcAft>
            </a:pPr>
            <a:endParaRPr lang="en-US" sz="4488" dirty="0">
              <a:solidFill>
                <a:schemeClr val="accent2"/>
              </a:solidFill>
              <a:latin typeface="+mj-lt"/>
              <a:ea typeface="Segoe UI" pitchFamily="34" charset="0"/>
              <a:cs typeface="Segoe UI" pitchFamily="34" charset="0"/>
            </a:endParaRPr>
          </a:p>
        </p:txBody>
      </p:sp>
      <p:sp>
        <p:nvSpPr>
          <p:cNvPr id="4" name="TextBox 3"/>
          <p:cNvSpPr txBox="1"/>
          <p:nvPr/>
        </p:nvSpPr>
        <p:spPr>
          <a:xfrm>
            <a:off x="5464721" y="892054"/>
            <a:ext cx="6548498" cy="5230903"/>
          </a:xfrm>
          <a:prstGeom prst="rect">
            <a:avLst/>
          </a:prstGeom>
          <a:noFill/>
        </p:spPr>
        <p:txBody>
          <a:bodyPr wrap="square" lIns="186521" tIns="149217" rIns="186521" bIns="149217" rtlCol="0">
            <a:spAutoFit/>
          </a:bodyPr>
          <a:lstStyle/>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Built on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Apache YARN</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latin typeface="Segoe UI Black" panose="020B0A02040204020203" pitchFamily="34" charset="0"/>
                <a:ea typeface="Segoe UI Black" panose="020B0A02040204020203" pitchFamily="34" charset="0"/>
                <a:cs typeface="Segoe UI Black" panose="020B0A02040204020203" pitchFamily="34" charset="0"/>
              </a:rPr>
              <a:t>Scales dynamically </a:t>
            </a:r>
            <a:r>
              <a:rPr lang="en-US" sz="2448" dirty="0">
                <a:solidFill>
                  <a:schemeClr val="tx2"/>
                </a:solidFill>
              </a:rPr>
              <a:t>with the turn of a dial</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latin typeface="Segoe UI Black" panose="020B0A02040204020203" pitchFamily="34" charset="0"/>
                <a:ea typeface="Segoe UI Black" panose="020B0A02040204020203" pitchFamily="34" charset="0"/>
                <a:cs typeface="Segoe UI Black" panose="020B0A02040204020203" pitchFamily="34" charset="0"/>
              </a:rPr>
              <a:t>Pay by the query</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Supports</a:t>
            </a:r>
            <a:r>
              <a:rPr lang="en-US" sz="2448"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Azure AD</a:t>
            </a:r>
            <a:r>
              <a:rPr lang="en-US" sz="2448"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448" dirty="0">
                <a:solidFill>
                  <a:schemeClr val="tx2"/>
                </a:solidFill>
              </a:rPr>
              <a:t>for access control, roles, and integration with on-</a:t>
            </a:r>
            <a:r>
              <a:rPr lang="en-US" sz="2448" dirty="0" err="1">
                <a:solidFill>
                  <a:schemeClr val="tx2"/>
                </a:solidFill>
              </a:rPr>
              <a:t>prem</a:t>
            </a:r>
            <a:r>
              <a:rPr lang="en-US" sz="2448" dirty="0">
                <a:solidFill>
                  <a:schemeClr val="tx2"/>
                </a:solidFill>
              </a:rPr>
              <a:t> identity systems</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Built with </a:t>
            </a:r>
            <a:r>
              <a:rPr lang="en-US" sz="2448" dirty="0">
                <a:latin typeface="Segoe UI Black" panose="020B0A02040204020203" pitchFamily="34" charset="0"/>
                <a:ea typeface="Segoe UI Black" panose="020B0A02040204020203" pitchFamily="34" charset="0"/>
                <a:cs typeface="Segoe UI Black" panose="020B0A02040204020203" pitchFamily="34" charset="0"/>
              </a:rPr>
              <a:t>U-SQL</a:t>
            </a:r>
            <a:r>
              <a:rPr lang="en-US" sz="2448" dirty="0">
                <a:solidFill>
                  <a:schemeClr val="tx2"/>
                </a:solidFill>
              </a:rPr>
              <a:t> to unify the benefits of SQL with the power of C# </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Processes data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across Azure</a:t>
            </a: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12</a:t>
            </a:fld>
            <a:endParaRPr lang="en-US" dirty="0"/>
          </a:p>
        </p:txBody>
      </p:sp>
      <p:grpSp>
        <p:nvGrpSpPr>
          <p:cNvPr id="9" name="Group 8"/>
          <p:cNvGrpSpPr/>
          <p:nvPr/>
        </p:nvGrpSpPr>
        <p:grpSpPr>
          <a:xfrm>
            <a:off x="2863757" y="4704229"/>
            <a:ext cx="1977626" cy="1911337"/>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2511074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Rectangle 2"/>
          <p:cNvSpPr/>
          <p:nvPr/>
        </p:nvSpPr>
        <p:spPr bwMode="auto">
          <a:xfrm>
            <a:off x="882" y="1442282"/>
            <a:ext cx="12434711" cy="485821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dirty="0">
                <a:ea typeface="ＭＳ Ｐゴシック" charset="0"/>
              </a:rPr>
              <a:t>Work across all cloud data</a:t>
            </a:r>
          </a:p>
        </p:txBody>
      </p:sp>
      <p:grpSp>
        <p:nvGrpSpPr>
          <p:cNvPr id="14" name="Group 13"/>
          <p:cNvGrpSpPr/>
          <p:nvPr/>
        </p:nvGrpSpPr>
        <p:grpSpPr>
          <a:xfrm>
            <a:off x="738288" y="1785681"/>
            <a:ext cx="10876761" cy="2308983"/>
            <a:chOff x="376569" y="1750827"/>
            <a:chExt cx="10664459" cy="226391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475" y="1750827"/>
              <a:ext cx="1196162" cy="1196162"/>
            </a:xfrm>
            <a:prstGeom prst="rect">
              <a:avLst/>
            </a:prstGeom>
          </p:spPr>
        </p:pic>
        <p:sp>
          <p:nvSpPr>
            <p:cNvPr id="7" name="TextBox 6"/>
            <p:cNvSpPr txBox="1"/>
            <p:nvPr/>
          </p:nvSpPr>
          <p:spPr>
            <a:xfrm>
              <a:off x="4532128" y="2850555"/>
              <a:ext cx="2434856" cy="747512"/>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Data Lake Analytics</a:t>
              </a:r>
            </a:p>
          </p:txBody>
        </p:sp>
        <p:sp>
          <p:nvSpPr>
            <p:cNvPr id="8" name="Right Brace 7"/>
            <p:cNvSpPr/>
            <p:nvPr/>
          </p:nvSpPr>
          <p:spPr>
            <a:xfrm rot="16200000">
              <a:off x="5482403" y="-1543884"/>
              <a:ext cx="452791" cy="10664459"/>
            </a:xfrm>
            <a:prstGeom prst="rightBrace">
              <a:avLst>
                <a:gd name="adj1" fmla="val 285424"/>
                <a:gd name="adj2" fmla="val 50000"/>
              </a:avLst>
            </a:prstGeom>
            <a:ln w="4445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grpSp>
      <p:sp>
        <p:nvSpPr>
          <p:cNvPr id="9" name="TextBox 8"/>
          <p:cNvSpPr txBox="1"/>
          <p:nvPr/>
        </p:nvSpPr>
        <p:spPr>
          <a:xfrm>
            <a:off x="275162" y="5323888"/>
            <a:ext cx="2483328"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dirty="0" smtClean="0">
                <a:latin typeface="Segoe UI Black" panose="020B0A02040204020203" pitchFamily="34" charset="0"/>
                <a:ea typeface="Segoe UI Black" panose="020B0A02040204020203" pitchFamily="34" charset="0"/>
                <a:cs typeface="Segoe UI Black" panose="020B0A02040204020203" pitchFamily="34" charset="0"/>
              </a:rPr>
              <a:t>Azure</a:t>
            </a:r>
            <a:r>
              <a:rPr lang="en-US" sz="1632" dirty="0" smtClean="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632" dirty="0" smtClean="0">
                <a:latin typeface="Segoe UI Black" panose="020B0A02040204020203" pitchFamily="34" charset="0"/>
                <a:ea typeface="Segoe UI Black" panose="020B0A02040204020203" pitchFamily="34" charset="0"/>
                <a:cs typeface="Segoe UI Black" panose="020B0A02040204020203" pitchFamily="34" charset="0"/>
              </a:rPr>
              <a:t>SQL</a:t>
            </a:r>
            <a:r>
              <a:rPr lang="en-US" sz="1632" dirty="0" smtClean="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632" dirty="0" smtClean="0">
                <a:latin typeface="Segoe UI Black" panose="020B0A02040204020203" pitchFamily="34" charset="0"/>
                <a:ea typeface="Segoe UI Black" panose="020B0A02040204020203" pitchFamily="34" charset="0"/>
                <a:cs typeface="Segoe UI Black" panose="020B0A02040204020203" pitchFamily="34" charset="0"/>
              </a:rPr>
              <a:t>DW</a:t>
            </a:r>
            <a:endParaRPr lang="en-US" sz="163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Box 9"/>
          <p:cNvSpPr txBox="1"/>
          <p:nvPr/>
        </p:nvSpPr>
        <p:spPr>
          <a:xfrm>
            <a:off x="2555951" y="5323888"/>
            <a:ext cx="2483328"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SQL DB</a:t>
            </a:r>
          </a:p>
        </p:txBody>
      </p:sp>
      <p:sp>
        <p:nvSpPr>
          <p:cNvPr id="11" name="TextBox 10"/>
          <p:cNvSpPr txBox="1"/>
          <p:nvPr/>
        </p:nvSpPr>
        <p:spPr>
          <a:xfrm>
            <a:off x="7309572" y="5123618"/>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Storage Blobs</a:t>
            </a:r>
          </a:p>
        </p:txBody>
      </p:sp>
      <p:sp>
        <p:nvSpPr>
          <p:cNvPr id="12" name="TextBox 11"/>
          <p:cNvSpPr txBox="1"/>
          <p:nvPr/>
        </p:nvSpPr>
        <p:spPr>
          <a:xfrm>
            <a:off x="4989019" y="5125690"/>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Data Lake Store</a:t>
            </a:r>
          </a:p>
        </p:txBody>
      </p:sp>
      <p:sp>
        <p:nvSpPr>
          <p:cNvPr id="13" name="TextBox 12"/>
          <p:cNvSpPr txBox="1"/>
          <p:nvPr/>
        </p:nvSpPr>
        <p:spPr>
          <a:xfrm>
            <a:off x="9398319" y="5097877"/>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SQL DB in an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VM</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4324" y="4120404"/>
            <a:ext cx="1142586" cy="114258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7276" y="4222980"/>
            <a:ext cx="997771" cy="997771"/>
          </a:xfrm>
          <a:prstGeom prst="rect">
            <a:avLst/>
          </a:prstGeom>
          <a:solidFill>
            <a:srgbClr val="002050"/>
          </a:solidFill>
        </p:spPr>
      </p:pic>
      <p:grpSp>
        <p:nvGrpSpPr>
          <p:cNvPr id="17" name="Group 16"/>
          <p:cNvGrpSpPr/>
          <p:nvPr/>
        </p:nvGrpSpPr>
        <p:grpSpPr>
          <a:xfrm>
            <a:off x="917770" y="4251159"/>
            <a:ext cx="1262801" cy="846719"/>
            <a:chOff x="8320734" y="-1542000"/>
            <a:chExt cx="1770954" cy="1187440"/>
          </a:xfrm>
        </p:grpSpPr>
        <p:sp>
          <p:nvSpPr>
            <p:cNvPr id="18"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19"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0"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1"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2"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3"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4"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5"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6"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7"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8"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9"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0"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1"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2"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3"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4"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5"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6"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7"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8"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9"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0"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1"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2"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3"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4"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5"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6"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7"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8"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9"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0"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1"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2"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3" name="Rectangle 52"/>
            <p:cNvSpPr/>
            <p:nvPr/>
          </p:nvSpPr>
          <p:spPr bwMode="auto">
            <a:xfrm>
              <a:off x="9001539" y="-1363460"/>
              <a:ext cx="1090149" cy="54101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kern="0" dirty="0" err="1">
                <a:solidFill>
                  <a:srgbClr val="FFFFFF"/>
                </a:solidFill>
                <a:latin typeface="Segoe UI Light"/>
                <a:ea typeface="Segoe UI" pitchFamily="34" charset="0"/>
                <a:cs typeface="Segoe UI" pitchFamily="34" charset="0"/>
              </a:endParaRPr>
            </a:p>
          </p:txBody>
        </p:sp>
        <p:grpSp>
          <p:nvGrpSpPr>
            <p:cNvPr id="54" name="Group 53"/>
            <p:cNvGrpSpPr/>
            <p:nvPr/>
          </p:nvGrpSpPr>
          <p:grpSpPr>
            <a:xfrm>
              <a:off x="8985896" y="-1542000"/>
              <a:ext cx="914401" cy="1187440"/>
              <a:chOff x="6586081" y="-1693595"/>
              <a:chExt cx="914401" cy="1187440"/>
            </a:xfrm>
          </p:grpSpPr>
          <p:sp>
            <p:nvSpPr>
              <p:cNvPr id="55" name="Oval 54"/>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sp>
            <p:nvSpPr>
              <p:cNvPr id="56"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grpSp>
      </p:grpSp>
      <p:grpSp>
        <p:nvGrpSpPr>
          <p:cNvPr id="59" name="Group 58"/>
          <p:cNvGrpSpPr/>
          <p:nvPr/>
        </p:nvGrpSpPr>
        <p:grpSpPr>
          <a:xfrm>
            <a:off x="5645010" y="4251885"/>
            <a:ext cx="1241991" cy="943137"/>
            <a:chOff x="7725841" y="4083216"/>
            <a:chExt cx="990690" cy="752305"/>
          </a:xfrm>
        </p:grpSpPr>
        <p:sp>
          <p:nvSpPr>
            <p:cNvPr id="57" name="Freeform 56"/>
            <p:cNvSpPr/>
            <p:nvPr/>
          </p:nvSpPr>
          <p:spPr bwMode="auto">
            <a:xfrm>
              <a:off x="7725841" y="4083216"/>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sp>
          <p:nvSpPr>
            <p:cNvPr id="58" name="Freeform 57"/>
            <p:cNvSpPr/>
            <p:nvPr/>
          </p:nvSpPr>
          <p:spPr bwMode="auto">
            <a:xfrm rot="12373696">
              <a:off x="8080882" y="4237699"/>
              <a:ext cx="237917"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grpSp>
      <p:grpSp>
        <p:nvGrpSpPr>
          <p:cNvPr id="64" name="Group 63"/>
          <p:cNvGrpSpPr/>
          <p:nvPr/>
        </p:nvGrpSpPr>
        <p:grpSpPr>
          <a:xfrm>
            <a:off x="10124954" y="4256774"/>
            <a:ext cx="1164663" cy="980476"/>
            <a:chOff x="10366875" y="4539548"/>
            <a:chExt cx="1006836" cy="847608"/>
          </a:xfrm>
        </p:grpSpPr>
        <p:sp>
          <p:nvSpPr>
            <p:cNvPr id="65" name="Oval 64"/>
            <p:cNvSpPr>
              <a:spLocks noChangeArrowheads="1"/>
            </p:cNvSpPr>
            <p:nvPr/>
          </p:nvSpPr>
          <p:spPr bwMode="auto">
            <a:xfrm>
              <a:off x="10376911" y="4539548"/>
              <a:ext cx="566545" cy="109286"/>
            </a:xfrm>
            <a:prstGeom prst="ellipse">
              <a:avLst/>
            </a:prstGeom>
            <a:solidFill>
              <a:srgbClr val="1F4E79"/>
            </a:solidFill>
            <a:ln>
              <a:noFill/>
            </a:ln>
            <a:extLst/>
          </p:spPr>
          <p:txBody>
            <a:bodyPr vert="horz" wrap="square" lIns="93234" tIns="46616" rIns="93234" bIns="46616" numCol="1" anchor="t" anchorCtr="0" compatLnSpc="1">
              <a:prstTxWarp prst="textNoShape">
                <a:avLst/>
              </a:prstTxWarp>
            </a:bodyPr>
            <a:lstStyle/>
            <a:p>
              <a:pPr defTabSz="950973">
                <a:defRPr/>
              </a:pPr>
              <a:endParaRPr lang="en-US" sz="1836" kern="0" dirty="0">
                <a:solidFill>
                  <a:srgbClr val="FFFFFF"/>
                </a:solidFill>
                <a:latin typeface="Segoe UI"/>
              </a:endParaRPr>
            </a:p>
          </p:txBody>
        </p:sp>
        <p:grpSp>
          <p:nvGrpSpPr>
            <p:cNvPr id="66" name="Group 65"/>
            <p:cNvGrpSpPr/>
            <p:nvPr/>
          </p:nvGrpSpPr>
          <p:grpSpPr>
            <a:xfrm>
              <a:off x="10366875" y="4615494"/>
              <a:ext cx="1006836" cy="771662"/>
              <a:chOff x="10366875" y="4615494"/>
              <a:chExt cx="1006836" cy="771662"/>
            </a:xfrm>
          </p:grpSpPr>
          <p:sp>
            <p:nvSpPr>
              <p:cNvPr id="67" name="Freeform 123"/>
              <p:cNvSpPr>
                <a:spLocks noEditPoints="1"/>
              </p:cNvSpPr>
              <p:nvPr/>
            </p:nvSpPr>
            <p:spPr bwMode="auto">
              <a:xfrm>
                <a:off x="10366875" y="4615494"/>
                <a:ext cx="586616" cy="6973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3234" tIns="46616" rIns="93234" bIns="46616" numCol="1" anchor="t" anchorCtr="0" compatLnSpc="1">
                <a:prstTxWarp prst="textNoShape">
                  <a:avLst/>
                </a:prstTxWarp>
              </a:bodyPr>
              <a:lstStyle/>
              <a:p>
                <a:pPr defTabSz="950973">
                  <a:defRPr/>
                </a:pPr>
                <a:endParaRPr lang="en-US" sz="1836" kern="0" dirty="0">
                  <a:solidFill>
                    <a:srgbClr val="FFFFFF"/>
                  </a:solidFill>
                  <a:latin typeface="Segoe UI"/>
                </a:endParaRPr>
              </a:p>
            </p:txBody>
          </p:sp>
          <p:sp>
            <p:nvSpPr>
              <p:cNvPr id="68" name="Freeform 67"/>
              <p:cNvSpPr/>
              <p:nvPr/>
            </p:nvSpPr>
            <p:spPr bwMode="auto">
              <a:xfrm>
                <a:off x="10600423" y="4901967"/>
                <a:ext cx="773288" cy="4851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FFFFFF"/>
              </a:solidFill>
              <a:ln w="9525" cap="flat" cmpd="sng" algn="ctr">
                <a:solidFill>
                  <a:srgbClr val="2E75B6"/>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defRPr/>
                </a:pPr>
                <a:endParaRPr lang="en-IN" sz="2000" b="1" kern="0" dirty="0">
                  <a:solidFill>
                    <a:srgbClr val="0072C6"/>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79801959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3102" y="1783085"/>
            <a:ext cx="12172637" cy="5003491"/>
          </a:xfrm>
          <a:prstGeom prst="roundRect">
            <a:avLst/>
          </a:prstGeom>
          <a:solidFill>
            <a:srgbClr val="00A4EF"/>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cxnSp>
        <p:nvCxnSpPr>
          <p:cNvPr id="106" name="Straight Connector 105"/>
          <p:cNvCxnSpPr/>
          <p:nvPr/>
        </p:nvCxnSpPr>
        <p:spPr>
          <a:xfrm>
            <a:off x="3396102" y="1896596"/>
            <a:ext cx="0" cy="492769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6780" y="4399640"/>
            <a:ext cx="3119323" cy="1226646"/>
          </a:xfrm>
          <a:prstGeom prst="rect">
            <a:avLst/>
          </a:prstGeom>
          <a:noFill/>
        </p:spPr>
        <p:txBody>
          <a:bodyPr wrap="none" lIns="186441" tIns="149152" rIns="186441" bIns="149152" rtlCol="0">
            <a:spAutoFit/>
          </a:bodyPr>
          <a:lstStyle/>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78777" y="1891702"/>
            <a:ext cx="1461619" cy="730620"/>
          </a:xfrm>
          <a:prstGeom prst="rect">
            <a:avLst/>
          </a:prstGeom>
        </p:spPr>
        <p:txBody>
          <a:bodyPr wrap="square" lIns="186441" tIns="139830" rIns="186441" bIns="139830">
            <a:spAutoFit/>
          </a:bodyPr>
          <a:lstStyle/>
          <a:p>
            <a:pPr algn="ctr" defTabSz="932059"/>
            <a:r>
              <a:rPr lang="en-US" sz="2856"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779562" y="3050911"/>
            <a:ext cx="475426" cy="816730"/>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chemeClr val="tx1"/>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23" name="Group 122"/>
          <p:cNvGrpSpPr/>
          <p:nvPr/>
        </p:nvGrpSpPr>
        <p:grpSpPr>
          <a:xfrm>
            <a:off x="10160929" y="4171354"/>
            <a:ext cx="1743226" cy="890728"/>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tx1"/>
              </a:solidFill>
              <a:ln>
                <a:solidFill>
                  <a:schemeClr val="tx2">
                    <a:lumMod val="50000"/>
                  </a:schemeClr>
                </a:solid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50701">
                  <a:defRPr/>
                </a:pPr>
                <a:endParaRPr lang="en-US" sz="1873"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50701">
                  <a:defRPr/>
                </a:pPr>
                <a:endParaRPr lang="en-US" sz="1873"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50701">
                  <a:defRPr/>
                </a:pPr>
                <a:endParaRPr lang="en-US" sz="1873"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50701">
                  <a:defRPr/>
                </a:pPr>
                <a:endParaRPr lang="en-US" sz="1873"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50701">
                  <a:defRPr/>
                </a:pPr>
                <a:endParaRPr lang="en-US" sz="1873"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50701">
                  <a:defRPr/>
                </a:pPr>
                <a:endParaRPr lang="en-US" sz="1873" dirty="0">
                  <a:solidFill>
                    <a:srgbClr val="00B0F0"/>
                  </a:solidFill>
                </a:endParaRPr>
              </a:p>
            </p:txBody>
          </p:sp>
        </p:grpSp>
      </p:grpSp>
      <p:grpSp>
        <p:nvGrpSpPr>
          <p:cNvPr id="140" name="Group 139"/>
          <p:cNvGrpSpPr/>
          <p:nvPr/>
        </p:nvGrpSpPr>
        <p:grpSpPr>
          <a:xfrm>
            <a:off x="10490650" y="5382952"/>
            <a:ext cx="1131152" cy="734917"/>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tx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50701">
                  <a:defRPr/>
                </a:pPr>
                <a:endParaRPr lang="en-US" sz="1873"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50701">
                  <a:defRPr/>
                </a:pPr>
                <a:endParaRPr lang="en-US" sz="1873"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50701">
                  <a:defRPr/>
                </a:pPr>
                <a:endParaRPr lang="en-US" sz="1873"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50701">
                  <a:defRPr/>
                </a:pPr>
                <a:endParaRPr lang="en-US" sz="1873"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50701">
                  <a:defRPr/>
                </a:pPr>
                <a:endParaRPr lang="en-US" sz="1873"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50701">
                  <a:defRPr/>
                </a:pPr>
                <a:endParaRPr lang="en-US" sz="1873" dirty="0">
                  <a:solidFill>
                    <a:srgbClr val="00B0F0"/>
                  </a:solidFill>
                </a:endParaRPr>
              </a:p>
            </p:txBody>
          </p:sp>
        </p:grpSp>
      </p:grpSp>
      <p:sp>
        <p:nvSpPr>
          <p:cNvPr id="156" name="Rectangle 155"/>
          <p:cNvSpPr/>
          <p:nvPr/>
        </p:nvSpPr>
        <p:spPr>
          <a:xfrm>
            <a:off x="10308142" y="1895364"/>
            <a:ext cx="1406520" cy="730620"/>
          </a:xfrm>
          <a:prstGeom prst="rect">
            <a:avLst/>
          </a:prstGeom>
        </p:spPr>
        <p:txBody>
          <a:bodyPr wrap="none" lIns="186441" tIns="139830" rIns="186441" bIns="139830">
            <a:spAutoFit/>
          </a:bodyPr>
          <a:lstStyle/>
          <a:p>
            <a:pPr defTabSz="932059"/>
            <a:r>
              <a:rPr lang="en-US" sz="2856"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339408" y="4175773"/>
            <a:ext cx="1897486" cy="403365"/>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4"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3"/>
          <a:stretch>
            <a:fillRect/>
          </a:stretch>
        </p:blipFill>
        <p:spPr>
          <a:xfrm>
            <a:off x="663425" y="2827268"/>
            <a:ext cx="2082884" cy="1186620"/>
          </a:xfrm>
          <a:prstGeom prst="rect">
            <a:avLst/>
          </a:prstGeom>
        </p:spPr>
      </p:pic>
      <p:cxnSp>
        <p:nvCxnSpPr>
          <p:cNvPr id="161" name="Straight Connector 160"/>
          <p:cNvCxnSpPr/>
          <p:nvPr/>
        </p:nvCxnSpPr>
        <p:spPr>
          <a:xfrm>
            <a:off x="9671386" y="1896596"/>
            <a:ext cx="0" cy="492769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236507" y="5526701"/>
            <a:ext cx="2112262" cy="1245110"/>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1" dirty="0">
                  <a:gradFill>
                    <a:gsLst>
                      <a:gs pos="0">
                        <a:schemeClr val="bg1"/>
                      </a:gs>
                      <a:gs pos="100000">
                        <a:schemeClr val="bg1"/>
                      </a:gs>
                    </a:gsLst>
                    <a:lin ang="5400000" scaled="1"/>
                  </a:gradFill>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627616" y="2487665"/>
            <a:ext cx="1321068" cy="1608528"/>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873"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6441" tIns="139830" rIns="186441" bIns="139830">
                <a:spAutoFit/>
              </a:bodyPr>
              <a:lstStyle/>
              <a:p>
                <a:pPr defTabSz="932059"/>
                <a:r>
                  <a:rPr lang="en-US" sz="2244"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236507" y="4184251"/>
            <a:ext cx="210328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212201" y="2742111"/>
            <a:ext cx="2856810" cy="1836286"/>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grpSp>
      <p:sp>
        <p:nvSpPr>
          <p:cNvPr id="198" name="Rectangle 197"/>
          <p:cNvSpPr>
            <a:spLocks noChangeAspect="1"/>
          </p:cNvSpPr>
          <p:nvPr/>
        </p:nvSpPr>
        <p:spPr bwMode="auto">
          <a:xfrm>
            <a:off x="3855397" y="4712171"/>
            <a:ext cx="2856168" cy="832621"/>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4"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133948" y="3662740"/>
            <a:ext cx="1378495" cy="241985"/>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040" dirty="0">
                <a:solidFill>
                  <a:srgbClr val="FFFFFF"/>
                </a:solidFill>
              </a:rPr>
              <a:t>ML STUDIO</a:t>
            </a:r>
          </a:p>
        </p:txBody>
      </p:sp>
      <p:cxnSp>
        <p:nvCxnSpPr>
          <p:cNvPr id="200" name="Straight Connector 199"/>
          <p:cNvCxnSpPr/>
          <p:nvPr/>
        </p:nvCxnSpPr>
        <p:spPr>
          <a:xfrm>
            <a:off x="3867487" y="4704491"/>
            <a:ext cx="284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931922" y="3632181"/>
            <a:ext cx="120202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459337" y="3615368"/>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9167943" y="3613240"/>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9167943" y="5930899"/>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297124" y="4761238"/>
            <a:ext cx="1" cy="611492"/>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itle 1"/>
          <p:cNvSpPr>
            <a:spLocks noGrp="1"/>
          </p:cNvSpPr>
          <p:nvPr>
            <p:ph type="title"/>
          </p:nvPr>
        </p:nvSpPr>
        <p:spPr/>
        <p:txBody>
          <a:bodyPr/>
          <a:lstStyle/>
          <a:p>
            <a:r>
              <a:rPr lang="en-GB" dirty="0" smtClean="0"/>
              <a:t>Azure Machine Learning</a:t>
            </a:r>
            <a:endParaRPr lang="en-GB" dirty="0"/>
          </a:p>
        </p:txBody>
      </p:sp>
    </p:spTree>
    <p:extLst>
      <p:ext uri="{BB962C8B-B14F-4D97-AF65-F5344CB8AC3E}">
        <p14:creationId xmlns:p14="http://schemas.microsoft.com/office/powerpoint/2010/main" val="245699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the speed of business</a:t>
            </a:r>
          </a:p>
        </p:txBody>
      </p:sp>
      <p:sp>
        <p:nvSpPr>
          <p:cNvPr id="6" name="TextBox 5"/>
          <p:cNvSpPr txBox="1"/>
          <p:nvPr/>
        </p:nvSpPr>
        <p:spPr>
          <a:xfrm>
            <a:off x="2158611" y="4995980"/>
            <a:ext cx="2698957" cy="664755"/>
          </a:xfrm>
          <a:prstGeom prst="rect">
            <a:avLst/>
          </a:prstGeom>
        </p:spPr>
        <p:txBody>
          <a:bodyPr wrap="square" lIns="182854" tIns="146283" rIns="182854" bIns="146283" rtlCol="0">
            <a:spAutoFit/>
          </a:bodyPr>
          <a:lstStyle/>
          <a:p>
            <a:pPr algn="ctr"/>
            <a:r>
              <a:rPr lang="en-US" sz="2400" dirty="0">
                <a:latin typeface="+mj-lt"/>
              </a:rPr>
              <a:t>Machine </a:t>
            </a:r>
            <a:r>
              <a:rPr lang="en-US" sz="2400" dirty="0" smtClean="0">
                <a:latin typeface="+mj-lt"/>
              </a:rPr>
              <a:t>Learning</a:t>
            </a:r>
            <a:endParaRPr lang="en-US" sz="2400" dirty="0">
              <a:latin typeface="+mj-lt"/>
            </a:endParaRPr>
          </a:p>
        </p:txBody>
      </p:sp>
      <p:sp>
        <p:nvSpPr>
          <p:cNvPr id="7" name="TextBox 6"/>
          <p:cNvSpPr txBox="1"/>
          <p:nvPr/>
        </p:nvSpPr>
        <p:spPr>
          <a:xfrm>
            <a:off x="8283734" y="3356652"/>
            <a:ext cx="1271831" cy="664755"/>
          </a:xfrm>
          <a:prstGeom prst="rect">
            <a:avLst/>
          </a:prstGeom>
        </p:spPr>
        <p:txBody>
          <a:bodyPr wrap="square" lIns="182854" tIns="146283" rIns="182854" bIns="146283" rtlCol="0">
            <a:spAutoFit/>
          </a:bodyPr>
          <a:lstStyle/>
          <a:p>
            <a:pPr algn="ctr"/>
            <a:r>
              <a:rPr lang="en-US" sz="2400" dirty="0">
                <a:latin typeface="+mj-lt"/>
              </a:rPr>
              <a:t>Cloud</a:t>
            </a:r>
          </a:p>
        </p:txBody>
      </p:sp>
      <p:sp>
        <p:nvSpPr>
          <p:cNvPr id="8" name="TextBox 7"/>
          <p:cNvSpPr txBox="1"/>
          <p:nvPr/>
        </p:nvSpPr>
        <p:spPr>
          <a:xfrm>
            <a:off x="2858811" y="2254119"/>
            <a:ext cx="2000489" cy="664755"/>
          </a:xfrm>
          <a:prstGeom prst="rect">
            <a:avLst/>
          </a:prstGeom>
        </p:spPr>
        <p:txBody>
          <a:bodyPr wrap="square" lIns="182854" tIns="146283" rIns="182854" bIns="146283" rtlCol="0">
            <a:spAutoFit/>
          </a:bodyPr>
          <a:lstStyle/>
          <a:p>
            <a:pPr algn="ctr"/>
            <a:r>
              <a:rPr lang="en-US" sz="2400" dirty="0">
                <a:latin typeface="+mj-lt"/>
              </a:rPr>
              <a:t>Big </a:t>
            </a:r>
            <a:r>
              <a:rPr lang="en-US" sz="2400" dirty="0" smtClean="0">
                <a:latin typeface="+mj-lt"/>
              </a:rPr>
              <a:t>Data</a:t>
            </a:r>
            <a:endParaRPr lang="en-US" sz="2400" dirty="0">
              <a:latin typeface="+mj-lt"/>
            </a:endParaRPr>
          </a:p>
        </p:txBody>
      </p:sp>
      <p:sp>
        <p:nvSpPr>
          <p:cNvPr id="10" name="Oval 9"/>
          <p:cNvSpPr/>
          <p:nvPr/>
        </p:nvSpPr>
        <p:spPr bwMode="auto">
          <a:xfrm>
            <a:off x="4488852" y="2125351"/>
            <a:ext cx="3485993" cy="3485993"/>
          </a:xfrm>
          <a:prstGeom prst="ellipse">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11511536" y="-1819"/>
            <a:ext cx="1142398" cy="1865207"/>
            <a:chOff x="8609012" y="5013325"/>
            <a:chExt cx="1119649" cy="1828800"/>
          </a:xfrm>
        </p:grpSpPr>
        <p:grpSp>
          <p:nvGrpSpPr>
            <p:cNvPr id="58" name="Group 237"/>
            <p:cNvGrpSpPr/>
            <p:nvPr/>
          </p:nvGrpSpPr>
          <p:grpSpPr bwMode="auto">
            <a:xfrm>
              <a:off x="8609012" y="5013325"/>
              <a:ext cx="893763" cy="1828800"/>
              <a:chOff x="5907088" y="4368800"/>
              <a:chExt cx="893763" cy="1682750"/>
            </a:xfrm>
          </p:grpSpPr>
          <p:sp>
            <p:nvSpPr>
              <p:cNvPr id="60" name="Rectangle 196"/>
              <p:cNvSpPr>
                <a:spLocks noChangeArrowheads="1"/>
              </p:cNvSpPr>
              <p:nvPr/>
            </p:nvSpPr>
            <p:spPr bwMode="auto">
              <a:xfrm>
                <a:off x="5907088" y="4368800"/>
                <a:ext cx="893763" cy="1682750"/>
              </a:xfrm>
              <a:prstGeom prst="rect">
                <a:avLst/>
              </a:prstGeom>
              <a:solidFill>
                <a:srgbClr val="231F20">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97"/>
              <p:cNvSpPr>
                <a:spLocks noEditPoints="1"/>
              </p:cNvSpPr>
              <p:nvPr/>
            </p:nvSpPr>
            <p:spPr bwMode="auto">
              <a:xfrm>
                <a:off x="6462713" y="4718050"/>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49" y="31"/>
                  </a:cxn>
                  <a:cxn ang="0">
                    <a:pos x="64"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49"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49" y="31"/>
                    </a:cubicBezTo>
                    <a:cubicBezTo>
                      <a:pt x="53" y="34"/>
                      <a:pt x="58" y="36"/>
                      <a:pt x="64" y="36"/>
                    </a:cubicBezTo>
                    <a:cubicBezTo>
                      <a:pt x="77" y="36"/>
                      <a:pt x="84" y="30"/>
                      <a:pt x="84" y="19"/>
                    </a:cubicBezTo>
                    <a:lnTo>
                      <a:pt x="84" y="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98"/>
              <p:cNvSpPr>
                <a:spLocks noEditPoints="1"/>
              </p:cNvSpPr>
              <p:nvPr/>
            </p:nvSpPr>
            <p:spPr bwMode="auto">
              <a:xfrm>
                <a:off x="6462713" y="4872038"/>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49" y="32"/>
                  </a:cxn>
                  <a:cxn ang="0">
                    <a:pos x="64"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49"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49" y="32"/>
                    </a:cubicBezTo>
                    <a:cubicBezTo>
                      <a:pt x="53" y="35"/>
                      <a:pt x="58" y="36"/>
                      <a:pt x="64" y="36"/>
                    </a:cubicBezTo>
                    <a:cubicBezTo>
                      <a:pt x="77"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99"/>
              <p:cNvSpPr>
                <a:spLocks/>
              </p:cNvSpPr>
              <p:nvPr/>
            </p:nvSpPr>
            <p:spPr bwMode="auto">
              <a:xfrm>
                <a:off x="6462713" y="5010150"/>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00"/>
              <p:cNvSpPr>
                <a:spLocks noEditPoints="1"/>
              </p:cNvSpPr>
              <p:nvPr/>
            </p:nvSpPr>
            <p:spPr bwMode="auto">
              <a:xfrm>
                <a:off x="6462713" y="5246688"/>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8" y="10"/>
                  </a:cxn>
                  <a:cxn ang="0">
                    <a:pos x="48" y="20"/>
                  </a:cxn>
                  <a:cxn ang="0">
                    <a:pos x="53"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0" y="36"/>
                      <a:pt x="86" y="40"/>
                    </a:cubicBezTo>
                    <a:cubicBezTo>
                      <a:pt x="82" y="44"/>
                      <a:pt x="76" y="46"/>
                      <a:pt x="68" y="46"/>
                    </a:cubicBezTo>
                    <a:cubicBezTo>
                      <a:pt x="55" y="46"/>
                      <a:pt x="46"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8" y="10"/>
                      <a:pt x="48" y="10"/>
                      <a:pt x="48" y="10"/>
                    </a:cubicBezTo>
                    <a:cubicBezTo>
                      <a:pt x="48" y="20"/>
                      <a:pt x="48" y="20"/>
                      <a:pt x="48" y="20"/>
                    </a:cubicBezTo>
                    <a:cubicBezTo>
                      <a:pt x="48" y="25"/>
                      <a:pt x="50" y="28"/>
                      <a:pt x="53" y="31"/>
                    </a:cubicBezTo>
                    <a:cubicBezTo>
                      <a:pt x="57" y="34"/>
                      <a:pt x="61" y="36"/>
                      <a:pt x="67" y="36"/>
                    </a:cubicBezTo>
                    <a:cubicBezTo>
                      <a:pt x="72" y="36"/>
                      <a:pt x="77" y="34"/>
                      <a:pt x="80" y="32"/>
                    </a:cubicBezTo>
                    <a:cubicBezTo>
                      <a:pt x="82"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01"/>
              <p:cNvSpPr>
                <a:spLocks/>
              </p:cNvSpPr>
              <p:nvPr/>
            </p:nvSpPr>
            <p:spPr bwMode="auto">
              <a:xfrm>
                <a:off x="6462713" y="5413375"/>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202"/>
              <p:cNvSpPr>
                <a:spLocks/>
              </p:cNvSpPr>
              <p:nvPr/>
            </p:nvSpPr>
            <p:spPr bwMode="auto">
              <a:xfrm>
                <a:off x="6462713" y="5554663"/>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5" y="37"/>
                  </a:cxn>
                  <a:cxn ang="0">
                    <a:pos x="15" y="38"/>
                  </a:cxn>
                  <a:cxn ang="0">
                    <a:pos x="21" y="39"/>
                  </a:cxn>
                  <a:cxn ang="0">
                    <a:pos x="26"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2"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5" y="37"/>
                    </a:cubicBezTo>
                    <a:cubicBezTo>
                      <a:pt x="15" y="38"/>
                      <a:pt x="15" y="38"/>
                      <a:pt x="15" y="38"/>
                    </a:cubicBezTo>
                    <a:cubicBezTo>
                      <a:pt x="17" y="38"/>
                      <a:pt x="19" y="38"/>
                      <a:pt x="21" y="39"/>
                    </a:cubicBezTo>
                    <a:cubicBezTo>
                      <a:pt x="23" y="39"/>
                      <a:pt x="24" y="40"/>
                      <a:pt x="26"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203"/>
              <p:cNvSpPr>
                <a:spLocks/>
              </p:cNvSpPr>
              <p:nvPr/>
            </p:nvSpPr>
            <p:spPr bwMode="auto">
              <a:xfrm>
                <a:off x="6042025" y="5040313"/>
                <a:ext cx="241300" cy="160338"/>
              </a:xfrm>
              <a:custGeom>
                <a:avLst/>
                <a:gdLst/>
                <a:ahLst/>
                <a:cxnLst>
                  <a:cxn ang="0">
                    <a:pos x="0" y="0"/>
                  </a:cxn>
                  <a:cxn ang="0">
                    <a:pos x="27" y="7"/>
                  </a:cxn>
                  <a:cxn ang="0">
                    <a:pos x="27" y="38"/>
                  </a:cxn>
                  <a:cxn ang="0">
                    <a:pos x="120" y="57"/>
                  </a:cxn>
                  <a:cxn ang="0">
                    <a:pos x="113" y="23"/>
                  </a:cxn>
                  <a:cxn ang="0">
                    <a:pos x="139" y="30"/>
                  </a:cxn>
                  <a:cxn ang="0">
                    <a:pos x="152" y="98"/>
                  </a:cxn>
                  <a:cxn ang="0">
                    <a:pos x="27" y="70"/>
                  </a:cxn>
                  <a:cxn ang="0">
                    <a:pos x="27" y="101"/>
                  </a:cxn>
                  <a:cxn ang="0">
                    <a:pos x="0" y="95"/>
                  </a:cxn>
                  <a:cxn ang="0">
                    <a:pos x="0" y="0"/>
                  </a:cxn>
                </a:cxnLst>
                <a:rect l="0" t="0" r="r" b="b"/>
                <a:pathLst>
                  <a:path w="152" h="101">
                    <a:moveTo>
                      <a:pt x="0" y="0"/>
                    </a:moveTo>
                    <a:lnTo>
                      <a:pt x="27" y="7"/>
                    </a:lnTo>
                    <a:lnTo>
                      <a:pt x="27" y="38"/>
                    </a:lnTo>
                    <a:lnTo>
                      <a:pt x="120" y="57"/>
                    </a:lnTo>
                    <a:lnTo>
                      <a:pt x="113" y="23"/>
                    </a:lnTo>
                    <a:lnTo>
                      <a:pt x="139" y="30"/>
                    </a:lnTo>
                    <a:lnTo>
                      <a:pt x="152" y="98"/>
                    </a:lnTo>
                    <a:lnTo>
                      <a:pt x="27" y="70"/>
                    </a:lnTo>
                    <a:lnTo>
                      <a:pt x="27" y="101"/>
                    </a:lnTo>
                    <a:lnTo>
                      <a:pt x="0" y="95"/>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204"/>
              <p:cNvSpPr>
                <a:spLocks/>
              </p:cNvSpPr>
              <p:nvPr/>
            </p:nvSpPr>
            <p:spPr bwMode="auto">
              <a:xfrm>
                <a:off x="6042025" y="5229225"/>
                <a:ext cx="241300" cy="196850"/>
              </a:xfrm>
              <a:custGeom>
                <a:avLst/>
                <a:gdLst/>
                <a:ahLst/>
                <a:cxnLst>
                  <a:cxn ang="0">
                    <a:pos x="71" y="76"/>
                  </a:cxn>
                  <a:cxn ang="0">
                    <a:pos x="61" y="74"/>
                  </a:cxn>
                  <a:cxn ang="0">
                    <a:pos x="52" y="69"/>
                  </a:cxn>
                  <a:cxn ang="0">
                    <a:pos x="43" y="61"/>
                  </a:cxn>
                  <a:cxn ang="0">
                    <a:pos x="34" y="50"/>
                  </a:cxn>
                  <a:cxn ang="0">
                    <a:pos x="18" y="27"/>
                  </a:cxn>
                  <a:cxn ang="0">
                    <a:pos x="17" y="27"/>
                  </a:cxn>
                  <a:cxn ang="0">
                    <a:pos x="17" y="64"/>
                  </a:cxn>
                  <a:cxn ang="0">
                    <a:pos x="0" y="61"/>
                  </a:cxn>
                  <a:cxn ang="0">
                    <a:pos x="0" y="0"/>
                  </a:cxn>
                  <a:cxn ang="0">
                    <a:pos x="17" y="3"/>
                  </a:cxn>
                  <a:cxn ang="0">
                    <a:pos x="43" y="36"/>
                  </a:cxn>
                  <a:cxn ang="0">
                    <a:pos x="50" y="45"/>
                  </a:cxn>
                  <a:cxn ang="0">
                    <a:pos x="56" y="51"/>
                  </a:cxn>
                  <a:cxn ang="0">
                    <a:pos x="62" y="54"/>
                  </a:cxn>
                  <a:cxn ang="0">
                    <a:pos x="67" y="55"/>
                  </a:cxn>
                  <a:cxn ang="0">
                    <a:pos x="72" y="55"/>
                  </a:cxn>
                  <a:cxn ang="0">
                    <a:pos x="75" y="52"/>
                  </a:cxn>
                  <a:cxn ang="0">
                    <a:pos x="77" y="48"/>
                  </a:cxn>
                  <a:cxn ang="0">
                    <a:pos x="78" y="42"/>
                  </a:cxn>
                  <a:cxn ang="0">
                    <a:pos x="77" y="36"/>
                  </a:cxn>
                  <a:cxn ang="0">
                    <a:pos x="76" y="30"/>
                  </a:cxn>
                  <a:cxn ang="0">
                    <a:pos x="73" y="24"/>
                  </a:cxn>
                  <a:cxn ang="0">
                    <a:pos x="70" y="19"/>
                  </a:cxn>
                  <a:cxn ang="0">
                    <a:pos x="89" y="23"/>
                  </a:cxn>
                  <a:cxn ang="0">
                    <a:pos x="91" y="27"/>
                  </a:cxn>
                  <a:cxn ang="0">
                    <a:pos x="92" y="33"/>
                  </a:cxn>
                  <a:cxn ang="0">
                    <a:pos x="94" y="40"/>
                  </a:cxn>
                  <a:cxn ang="0">
                    <a:pos x="94" y="48"/>
                  </a:cxn>
                  <a:cxn ang="0">
                    <a:pos x="93" y="60"/>
                  </a:cxn>
                  <a:cxn ang="0">
                    <a:pos x="88" y="69"/>
                  </a:cxn>
                  <a:cxn ang="0">
                    <a:pos x="81" y="74"/>
                  </a:cxn>
                  <a:cxn ang="0">
                    <a:pos x="71" y="76"/>
                  </a:cxn>
                </a:cxnLst>
                <a:rect l="0" t="0" r="r" b="b"/>
                <a:pathLst>
                  <a:path w="94" h="76">
                    <a:moveTo>
                      <a:pt x="71" y="76"/>
                    </a:moveTo>
                    <a:cubicBezTo>
                      <a:pt x="67" y="76"/>
                      <a:pt x="64" y="75"/>
                      <a:pt x="61" y="74"/>
                    </a:cubicBezTo>
                    <a:cubicBezTo>
                      <a:pt x="58" y="73"/>
                      <a:pt x="55" y="71"/>
                      <a:pt x="52" y="69"/>
                    </a:cubicBezTo>
                    <a:cubicBezTo>
                      <a:pt x="49" y="67"/>
                      <a:pt x="46" y="64"/>
                      <a:pt x="43" y="61"/>
                    </a:cubicBezTo>
                    <a:cubicBezTo>
                      <a:pt x="40" y="58"/>
                      <a:pt x="37" y="54"/>
                      <a:pt x="34" y="50"/>
                    </a:cubicBezTo>
                    <a:cubicBezTo>
                      <a:pt x="18" y="27"/>
                      <a:pt x="18" y="27"/>
                      <a:pt x="18" y="27"/>
                    </a:cubicBezTo>
                    <a:cubicBezTo>
                      <a:pt x="17" y="27"/>
                      <a:pt x="17" y="27"/>
                      <a:pt x="17" y="27"/>
                    </a:cubicBezTo>
                    <a:cubicBezTo>
                      <a:pt x="17" y="64"/>
                      <a:pt x="17" y="64"/>
                      <a:pt x="17" y="64"/>
                    </a:cubicBezTo>
                    <a:cubicBezTo>
                      <a:pt x="0" y="61"/>
                      <a:pt x="0" y="61"/>
                      <a:pt x="0" y="61"/>
                    </a:cubicBezTo>
                    <a:cubicBezTo>
                      <a:pt x="0" y="0"/>
                      <a:pt x="0" y="0"/>
                      <a:pt x="0" y="0"/>
                    </a:cubicBezTo>
                    <a:cubicBezTo>
                      <a:pt x="17" y="3"/>
                      <a:pt x="17" y="3"/>
                      <a:pt x="17" y="3"/>
                    </a:cubicBezTo>
                    <a:cubicBezTo>
                      <a:pt x="43" y="36"/>
                      <a:pt x="43" y="36"/>
                      <a:pt x="43" y="36"/>
                    </a:cubicBezTo>
                    <a:cubicBezTo>
                      <a:pt x="46" y="40"/>
                      <a:pt x="48" y="42"/>
                      <a:pt x="50" y="45"/>
                    </a:cubicBezTo>
                    <a:cubicBezTo>
                      <a:pt x="52" y="47"/>
                      <a:pt x="54" y="49"/>
                      <a:pt x="56" y="51"/>
                    </a:cubicBezTo>
                    <a:cubicBezTo>
                      <a:pt x="58" y="52"/>
                      <a:pt x="60" y="53"/>
                      <a:pt x="62" y="54"/>
                    </a:cubicBezTo>
                    <a:cubicBezTo>
                      <a:pt x="63" y="55"/>
                      <a:pt x="65" y="55"/>
                      <a:pt x="67" y="55"/>
                    </a:cubicBezTo>
                    <a:cubicBezTo>
                      <a:pt x="69" y="55"/>
                      <a:pt x="70" y="55"/>
                      <a:pt x="72" y="55"/>
                    </a:cubicBezTo>
                    <a:cubicBezTo>
                      <a:pt x="73" y="54"/>
                      <a:pt x="74" y="53"/>
                      <a:pt x="75" y="52"/>
                    </a:cubicBezTo>
                    <a:cubicBezTo>
                      <a:pt x="76" y="51"/>
                      <a:pt x="77" y="50"/>
                      <a:pt x="77" y="48"/>
                    </a:cubicBezTo>
                    <a:cubicBezTo>
                      <a:pt x="78" y="47"/>
                      <a:pt x="78" y="45"/>
                      <a:pt x="78" y="42"/>
                    </a:cubicBezTo>
                    <a:cubicBezTo>
                      <a:pt x="78" y="40"/>
                      <a:pt x="78" y="38"/>
                      <a:pt x="77" y="36"/>
                    </a:cubicBezTo>
                    <a:cubicBezTo>
                      <a:pt x="77" y="34"/>
                      <a:pt x="76" y="32"/>
                      <a:pt x="76" y="30"/>
                    </a:cubicBezTo>
                    <a:cubicBezTo>
                      <a:pt x="75" y="28"/>
                      <a:pt x="74" y="26"/>
                      <a:pt x="73" y="24"/>
                    </a:cubicBezTo>
                    <a:cubicBezTo>
                      <a:pt x="72" y="22"/>
                      <a:pt x="71" y="20"/>
                      <a:pt x="70" y="19"/>
                    </a:cubicBezTo>
                    <a:cubicBezTo>
                      <a:pt x="89" y="23"/>
                      <a:pt x="89" y="23"/>
                      <a:pt x="89" y="23"/>
                    </a:cubicBezTo>
                    <a:cubicBezTo>
                      <a:pt x="89" y="24"/>
                      <a:pt x="90" y="25"/>
                      <a:pt x="91" y="27"/>
                    </a:cubicBezTo>
                    <a:cubicBezTo>
                      <a:pt x="91" y="29"/>
                      <a:pt x="92" y="31"/>
                      <a:pt x="92" y="33"/>
                    </a:cubicBezTo>
                    <a:cubicBezTo>
                      <a:pt x="93" y="35"/>
                      <a:pt x="93" y="37"/>
                      <a:pt x="94" y="40"/>
                    </a:cubicBezTo>
                    <a:cubicBezTo>
                      <a:pt x="94" y="42"/>
                      <a:pt x="94" y="45"/>
                      <a:pt x="94" y="48"/>
                    </a:cubicBezTo>
                    <a:cubicBezTo>
                      <a:pt x="94" y="53"/>
                      <a:pt x="94" y="57"/>
                      <a:pt x="93" y="60"/>
                    </a:cubicBezTo>
                    <a:cubicBezTo>
                      <a:pt x="92" y="64"/>
                      <a:pt x="90" y="67"/>
                      <a:pt x="88" y="69"/>
                    </a:cubicBezTo>
                    <a:cubicBezTo>
                      <a:pt x="86" y="71"/>
                      <a:pt x="83" y="73"/>
                      <a:pt x="81" y="74"/>
                    </a:cubicBezTo>
                    <a:cubicBezTo>
                      <a:pt x="78" y="75"/>
                      <a:pt x="75" y="76"/>
                      <a:pt x="71"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9" name="TextBox 58"/>
            <p:cNvSpPr txBox="1"/>
            <p:nvPr/>
          </p:nvSpPr>
          <p:spPr>
            <a:xfrm rot="5400000">
              <a:off x="8731452" y="5832216"/>
              <a:ext cx="1809752" cy="184666"/>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Condensed" pitchFamily="34" charset="0"/>
                  <a:ea typeface="+mn-ea"/>
                  <a:cs typeface="+mn-cs"/>
                </a:rPr>
                <a:t>PPT REM 12</a:t>
              </a:r>
            </a:p>
          </p:txBody>
        </p:sp>
      </p:grpSp>
      <p:grpSp>
        <p:nvGrpSpPr>
          <p:cNvPr id="22" name="Group 21"/>
          <p:cNvGrpSpPr/>
          <p:nvPr/>
        </p:nvGrpSpPr>
        <p:grpSpPr>
          <a:xfrm>
            <a:off x="5156499" y="2792998"/>
            <a:ext cx="2150699" cy="2150700"/>
            <a:chOff x="5156499" y="2792998"/>
            <a:chExt cx="2150699" cy="2150700"/>
          </a:xfrm>
        </p:grpSpPr>
        <p:sp>
          <p:nvSpPr>
            <p:cNvPr id="13" name="Oval 12"/>
            <p:cNvSpPr/>
            <p:nvPr/>
          </p:nvSpPr>
          <p:spPr bwMode="auto">
            <a:xfrm>
              <a:off x="5156499" y="2792998"/>
              <a:ext cx="2150699" cy="2150700"/>
            </a:xfrm>
            <a:prstGeom prst="ellipse">
              <a:avLst/>
            </a:prstGeom>
            <a:solidFill>
              <a:schemeClr val="bg2"/>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119"/>
            <p:cNvSpPr>
              <a:spLocks noChangeAspect="1" noEditPoints="1"/>
            </p:cNvSpPr>
            <p:nvPr/>
          </p:nvSpPr>
          <p:spPr bwMode="auto">
            <a:xfrm>
              <a:off x="5718336" y="3433602"/>
              <a:ext cx="883861" cy="82673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7462801" y="3229538"/>
            <a:ext cx="918992" cy="918993"/>
            <a:chOff x="7462801" y="3229538"/>
            <a:chExt cx="918992" cy="918993"/>
          </a:xfrm>
        </p:grpSpPr>
        <p:sp>
          <p:nvSpPr>
            <p:cNvPr id="18" name="Oval 17"/>
            <p:cNvSpPr/>
            <p:nvPr/>
          </p:nvSpPr>
          <p:spPr bwMode="auto">
            <a:xfrm>
              <a:off x="7462801" y="3229538"/>
              <a:ext cx="918992" cy="918993"/>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534"/>
            <p:cNvSpPr>
              <a:spLocks noChangeAspect="1" noEditPoints="1"/>
            </p:cNvSpPr>
            <p:nvPr/>
          </p:nvSpPr>
          <p:spPr bwMode="auto">
            <a:xfrm>
              <a:off x="7645717" y="3517582"/>
              <a:ext cx="577287" cy="3173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 name="T20" fmla="*/ 45 w 400"/>
                <a:gd name="T21" fmla="*/ 161 h 220"/>
                <a:gd name="T22" fmla="*/ 31 w 400"/>
                <a:gd name="T23" fmla="*/ 175 h 220"/>
                <a:gd name="T24" fmla="*/ 45 w 400"/>
                <a:gd name="T25" fmla="*/ 189 h 220"/>
                <a:gd name="T26" fmla="*/ 312 w 400"/>
                <a:gd name="T27" fmla="*/ 189 h 220"/>
                <a:gd name="T28" fmla="*/ 369 w 400"/>
                <a:gd name="T29" fmla="*/ 132 h 220"/>
                <a:gd name="T30" fmla="*/ 312 w 400"/>
                <a:gd name="T31" fmla="*/ 75 h 220"/>
                <a:gd name="T32" fmla="*/ 272 w 400"/>
                <a:gd name="T33" fmla="*/ 91 h 220"/>
                <a:gd name="T34" fmla="*/ 252 w 400"/>
                <a:gd name="T35" fmla="*/ 110 h 220"/>
                <a:gd name="T36" fmla="*/ 246 w 400"/>
                <a:gd name="T37" fmla="*/ 83 h 220"/>
                <a:gd name="T38" fmla="*/ 183 w 400"/>
                <a:gd name="T39" fmla="*/ 31 h 220"/>
                <a:gd name="T40" fmla="*/ 118 w 400"/>
                <a:gd name="T41" fmla="*/ 96 h 220"/>
                <a:gd name="T42" fmla="*/ 118 w 400"/>
                <a:gd name="T43" fmla="*/ 105 h 220"/>
                <a:gd name="T44" fmla="*/ 121 w 400"/>
                <a:gd name="T45" fmla="*/ 126 h 220"/>
                <a:gd name="T46" fmla="*/ 100 w 400"/>
                <a:gd name="T47" fmla="*/ 122 h 220"/>
                <a:gd name="T48" fmla="*/ 94 w 400"/>
                <a:gd name="T49" fmla="*/ 122 h 220"/>
                <a:gd name="T50" fmla="*/ 61 w 400"/>
                <a:gd name="T51" fmla="*/ 149 h 220"/>
                <a:gd name="T52" fmla="*/ 59 w 400"/>
                <a:gd name="T53" fmla="*/ 162 h 220"/>
                <a:gd name="T54" fmla="*/ 46 w 400"/>
                <a:gd name="T55" fmla="*/ 161 h 220"/>
                <a:gd name="T56" fmla="*/ 45 w 400"/>
                <a:gd name="T57" fmla="*/ 1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moveTo>
                    <a:pt x="45" y="161"/>
                  </a:moveTo>
                  <a:cubicBezTo>
                    <a:pt x="37" y="161"/>
                    <a:pt x="31" y="168"/>
                    <a:pt x="31" y="175"/>
                  </a:cubicBezTo>
                  <a:cubicBezTo>
                    <a:pt x="31" y="183"/>
                    <a:pt x="37" y="189"/>
                    <a:pt x="45" y="189"/>
                  </a:cubicBezTo>
                  <a:cubicBezTo>
                    <a:pt x="312" y="189"/>
                    <a:pt x="312" y="189"/>
                    <a:pt x="312" y="189"/>
                  </a:cubicBezTo>
                  <a:cubicBezTo>
                    <a:pt x="343" y="189"/>
                    <a:pt x="369" y="164"/>
                    <a:pt x="369" y="132"/>
                  </a:cubicBezTo>
                  <a:cubicBezTo>
                    <a:pt x="369" y="101"/>
                    <a:pt x="343" y="75"/>
                    <a:pt x="312" y="75"/>
                  </a:cubicBezTo>
                  <a:cubicBezTo>
                    <a:pt x="297" y="75"/>
                    <a:pt x="283" y="81"/>
                    <a:pt x="272" y="91"/>
                  </a:cubicBezTo>
                  <a:cubicBezTo>
                    <a:pt x="252" y="110"/>
                    <a:pt x="252" y="110"/>
                    <a:pt x="252" y="110"/>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2"/>
                    <a:pt x="100" y="122"/>
                    <a:pt x="100" y="122"/>
                  </a:cubicBezTo>
                  <a:cubicBezTo>
                    <a:pt x="98" y="122"/>
                    <a:pt x="96" y="122"/>
                    <a:pt x="94" y="122"/>
                  </a:cubicBezTo>
                  <a:cubicBezTo>
                    <a:pt x="78" y="122"/>
                    <a:pt x="65" y="133"/>
                    <a:pt x="61" y="149"/>
                  </a:cubicBezTo>
                  <a:cubicBezTo>
                    <a:pt x="59" y="162"/>
                    <a:pt x="59" y="162"/>
                    <a:pt x="59" y="162"/>
                  </a:cubicBezTo>
                  <a:cubicBezTo>
                    <a:pt x="46" y="161"/>
                    <a:pt x="46" y="161"/>
                    <a:pt x="46" y="161"/>
                  </a:cubicBezTo>
                  <a:cubicBezTo>
                    <a:pt x="45" y="161"/>
                    <a:pt x="45" y="161"/>
                    <a:pt x="45" y="1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4576576" y="2167641"/>
            <a:ext cx="918992" cy="918992"/>
            <a:chOff x="4576576" y="2167641"/>
            <a:chExt cx="918992" cy="918992"/>
          </a:xfrm>
        </p:grpSpPr>
        <p:sp>
          <p:nvSpPr>
            <p:cNvPr id="111" name="Oval 110"/>
            <p:cNvSpPr/>
            <p:nvPr/>
          </p:nvSpPr>
          <p:spPr bwMode="auto">
            <a:xfrm>
              <a:off x="4576576" y="2167641"/>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127"/>
            <p:cNvSpPr>
              <a:spLocks noChangeAspect="1" noEditPoints="1"/>
            </p:cNvSpPr>
            <p:nvPr/>
          </p:nvSpPr>
          <p:spPr bwMode="auto">
            <a:xfrm>
              <a:off x="4808500" y="2449466"/>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4842045" y="4868862"/>
            <a:ext cx="918992" cy="918992"/>
            <a:chOff x="4842045" y="4868862"/>
            <a:chExt cx="918992" cy="918992"/>
          </a:xfrm>
        </p:grpSpPr>
        <p:sp>
          <p:nvSpPr>
            <p:cNvPr id="116" name="Oval 115"/>
            <p:cNvSpPr/>
            <p:nvPr/>
          </p:nvSpPr>
          <p:spPr bwMode="auto">
            <a:xfrm>
              <a:off x="4842045" y="4868862"/>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5"/>
            <p:cNvSpPr>
              <a:spLocks noChangeAspect="1" noEditPoints="1"/>
            </p:cNvSpPr>
            <p:nvPr/>
          </p:nvSpPr>
          <p:spPr bwMode="auto">
            <a:xfrm>
              <a:off x="5097984" y="5130844"/>
              <a:ext cx="422636" cy="421383"/>
            </a:xfrm>
            <a:custGeom>
              <a:avLst/>
              <a:gdLst>
                <a:gd name="T0" fmla="*/ 425 w 425"/>
                <a:gd name="T1" fmla="*/ 131 h 423"/>
                <a:gd name="T2" fmla="*/ 356 w 425"/>
                <a:gd name="T3" fmla="*/ 131 h 423"/>
                <a:gd name="T4" fmla="*/ 417 w 425"/>
                <a:gd name="T5" fmla="*/ 149 h 423"/>
                <a:gd name="T6" fmla="*/ 425 w 425"/>
                <a:gd name="T7" fmla="*/ 190 h 423"/>
                <a:gd name="T8" fmla="*/ 364 w 425"/>
                <a:gd name="T9" fmla="*/ 172 h 423"/>
                <a:gd name="T10" fmla="*/ 364 w 425"/>
                <a:gd name="T11" fmla="*/ 199 h 423"/>
                <a:gd name="T12" fmla="*/ 417 w 425"/>
                <a:gd name="T13" fmla="*/ 249 h 423"/>
                <a:gd name="T14" fmla="*/ 417 w 425"/>
                <a:gd name="T15" fmla="*/ 223 h 423"/>
                <a:gd name="T16" fmla="*/ 356 w 425"/>
                <a:gd name="T17" fmla="*/ 241 h 423"/>
                <a:gd name="T18" fmla="*/ 417 w 425"/>
                <a:gd name="T19" fmla="*/ 249 h 423"/>
                <a:gd name="T20" fmla="*/ 425 w 425"/>
                <a:gd name="T21" fmla="*/ 281 h 423"/>
                <a:gd name="T22" fmla="*/ 356 w 425"/>
                <a:gd name="T23" fmla="*/ 281 h 423"/>
                <a:gd name="T24" fmla="*/ 417 w 425"/>
                <a:gd name="T25" fmla="*/ 299 h 423"/>
                <a:gd name="T26" fmla="*/ 141 w 425"/>
                <a:gd name="T27" fmla="*/ 0 h 423"/>
                <a:gd name="T28" fmla="*/ 123 w 425"/>
                <a:gd name="T29" fmla="*/ 61 h 423"/>
                <a:gd name="T30" fmla="*/ 150 w 425"/>
                <a:gd name="T31" fmla="*/ 61 h 423"/>
                <a:gd name="T32" fmla="*/ 200 w 425"/>
                <a:gd name="T33" fmla="*/ 8 h 423"/>
                <a:gd name="T34" fmla="*/ 174 w 425"/>
                <a:gd name="T35" fmla="*/ 8 h 423"/>
                <a:gd name="T36" fmla="*/ 192 w 425"/>
                <a:gd name="T37" fmla="*/ 69 h 423"/>
                <a:gd name="T38" fmla="*/ 200 w 425"/>
                <a:gd name="T39" fmla="*/ 8 h 423"/>
                <a:gd name="T40" fmla="*/ 233 w 425"/>
                <a:gd name="T41" fmla="*/ 0 h 423"/>
                <a:gd name="T42" fmla="*/ 233 w 425"/>
                <a:gd name="T43" fmla="*/ 69 h 423"/>
                <a:gd name="T44" fmla="*/ 250 w 425"/>
                <a:gd name="T45" fmla="*/ 8 h 423"/>
                <a:gd name="T46" fmla="*/ 292 w 425"/>
                <a:gd name="T47" fmla="*/ 0 h 423"/>
                <a:gd name="T48" fmla="*/ 274 w 425"/>
                <a:gd name="T49" fmla="*/ 61 h 423"/>
                <a:gd name="T50" fmla="*/ 300 w 425"/>
                <a:gd name="T51" fmla="*/ 61 h 423"/>
                <a:gd name="T52" fmla="*/ 61 w 425"/>
                <a:gd name="T53" fmla="*/ 149 h 423"/>
                <a:gd name="T54" fmla="*/ 61 w 425"/>
                <a:gd name="T55" fmla="*/ 122 h 423"/>
                <a:gd name="T56" fmla="*/ 0 w 425"/>
                <a:gd name="T57" fmla="*/ 140 h 423"/>
                <a:gd name="T58" fmla="*/ 61 w 425"/>
                <a:gd name="T59" fmla="*/ 149 h 423"/>
                <a:gd name="T60" fmla="*/ 69 w 425"/>
                <a:gd name="T61" fmla="*/ 181 h 423"/>
                <a:gd name="T62" fmla="*/ 0 w 425"/>
                <a:gd name="T63" fmla="*/ 181 h 423"/>
                <a:gd name="T64" fmla="*/ 61 w 425"/>
                <a:gd name="T65" fmla="*/ 199 h 423"/>
                <a:gd name="T66" fmla="*/ 69 w 425"/>
                <a:gd name="T67" fmla="*/ 241 h 423"/>
                <a:gd name="T68" fmla="*/ 8 w 425"/>
                <a:gd name="T69" fmla="*/ 223 h 423"/>
                <a:gd name="T70" fmla="*/ 8 w 425"/>
                <a:gd name="T71" fmla="*/ 249 h 423"/>
                <a:gd name="T72" fmla="*/ 61 w 425"/>
                <a:gd name="T73" fmla="*/ 299 h 423"/>
                <a:gd name="T74" fmla="*/ 61 w 425"/>
                <a:gd name="T75" fmla="*/ 273 h 423"/>
                <a:gd name="T76" fmla="*/ 0 w 425"/>
                <a:gd name="T77" fmla="*/ 291 h 423"/>
                <a:gd name="T78" fmla="*/ 61 w 425"/>
                <a:gd name="T79" fmla="*/ 299 h 423"/>
                <a:gd name="T80" fmla="*/ 132 w 425"/>
                <a:gd name="T81" fmla="*/ 354 h 423"/>
                <a:gd name="T82" fmla="*/ 132 w 425"/>
                <a:gd name="T83" fmla="*/ 423 h 423"/>
                <a:gd name="T84" fmla="*/ 150 w 425"/>
                <a:gd name="T85" fmla="*/ 362 h 423"/>
                <a:gd name="T86" fmla="*/ 192 w 425"/>
                <a:gd name="T87" fmla="*/ 354 h 423"/>
                <a:gd name="T88" fmla="*/ 174 w 425"/>
                <a:gd name="T89" fmla="*/ 414 h 423"/>
                <a:gd name="T90" fmla="*/ 200 w 425"/>
                <a:gd name="T91" fmla="*/ 414 h 423"/>
                <a:gd name="T92" fmla="*/ 250 w 425"/>
                <a:gd name="T93" fmla="*/ 362 h 423"/>
                <a:gd name="T94" fmla="*/ 224 w 425"/>
                <a:gd name="T95" fmla="*/ 362 h 423"/>
                <a:gd name="T96" fmla="*/ 242 w 425"/>
                <a:gd name="T97" fmla="*/ 423 h 423"/>
                <a:gd name="T98" fmla="*/ 250 w 425"/>
                <a:gd name="T99" fmla="*/ 362 h 423"/>
                <a:gd name="T100" fmla="*/ 282 w 425"/>
                <a:gd name="T101" fmla="*/ 354 h 423"/>
                <a:gd name="T102" fmla="*/ 282 w 425"/>
                <a:gd name="T103" fmla="*/ 423 h 423"/>
                <a:gd name="T104" fmla="*/ 300 w 425"/>
                <a:gd name="T105" fmla="*/ 362 h 423"/>
                <a:gd name="T106" fmla="*/ 87 w 425"/>
                <a:gd name="T107" fmla="*/ 78 h 423"/>
                <a:gd name="T108" fmla="*/ 87 w 425"/>
                <a:gd name="T109" fmla="*/ 344 h 423"/>
                <a:gd name="T110" fmla="*/ 345 w 425"/>
                <a:gd name="T111" fmla="*/ 86 h 423"/>
                <a:gd name="T112" fmla="*/ 102 w 425"/>
                <a:gd name="T113" fmla="*/ 121 h 423"/>
                <a:gd name="T114" fmla="*/ 121 w 425"/>
                <a:gd name="T115" fmla="*/ 14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5" h="423">
                  <a:moveTo>
                    <a:pt x="417" y="149"/>
                  </a:moveTo>
                  <a:cubicBezTo>
                    <a:pt x="422" y="149"/>
                    <a:pt x="425" y="145"/>
                    <a:pt x="425" y="140"/>
                  </a:cubicBezTo>
                  <a:cubicBezTo>
                    <a:pt x="425" y="131"/>
                    <a:pt x="425" y="131"/>
                    <a:pt x="425" y="131"/>
                  </a:cubicBezTo>
                  <a:cubicBezTo>
                    <a:pt x="425" y="126"/>
                    <a:pt x="422" y="122"/>
                    <a:pt x="417" y="122"/>
                  </a:cubicBezTo>
                  <a:cubicBezTo>
                    <a:pt x="364" y="122"/>
                    <a:pt x="364" y="122"/>
                    <a:pt x="364" y="122"/>
                  </a:cubicBezTo>
                  <a:cubicBezTo>
                    <a:pt x="360" y="122"/>
                    <a:pt x="356" y="126"/>
                    <a:pt x="356" y="131"/>
                  </a:cubicBezTo>
                  <a:cubicBezTo>
                    <a:pt x="356" y="140"/>
                    <a:pt x="356" y="140"/>
                    <a:pt x="356" y="140"/>
                  </a:cubicBezTo>
                  <a:cubicBezTo>
                    <a:pt x="356" y="145"/>
                    <a:pt x="360" y="149"/>
                    <a:pt x="364" y="149"/>
                  </a:cubicBezTo>
                  <a:cubicBezTo>
                    <a:pt x="417" y="149"/>
                    <a:pt x="417" y="149"/>
                    <a:pt x="417" y="149"/>
                  </a:cubicBezTo>
                  <a:cubicBezTo>
                    <a:pt x="417" y="149"/>
                    <a:pt x="417" y="149"/>
                    <a:pt x="417" y="149"/>
                  </a:cubicBezTo>
                  <a:close/>
                  <a:moveTo>
                    <a:pt x="417" y="199"/>
                  </a:moveTo>
                  <a:cubicBezTo>
                    <a:pt x="422" y="199"/>
                    <a:pt x="425" y="195"/>
                    <a:pt x="425" y="190"/>
                  </a:cubicBezTo>
                  <a:cubicBezTo>
                    <a:pt x="425" y="181"/>
                    <a:pt x="425" y="181"/>
                    <a:pt x="425" y="181"/>
                  </a:cubicBezTo>
                  <a:cubicBezTo>
                    <a:pt x="425" y="176"/>
                    <a:pt x="422" y="172"/>
                    <a:pt x="417" y="172"/>
                  </a:cubicBezTo>
                  <a:cubicBezTo>
                    <a:pt x="364" y="172"/>
                    <a:pt x="364" y="172"/>
                    <a:pt x="364" y="172"/>
                  </a:cubicBezTo>
                  <a:cubicBezTo>
                    <a:pt x="360" y="172"/>
                    <a:pt x="356" y="176"/>
                    <a:pt x="356" y="181"/>
                  </a:cubicBezTo>
                  <a:cubicBezTo>
                    <a:pt x="356" y="190"/>
                    <a:pt x="356" y="190"/>
                    <a:pt x="356" y="190"/>
                  </a:cubicBezTo>
                  <a:cubicBezTo>
                    <a:pt x="356" y="195"/>
                    <a:pt x="360" y="199"/>
                    <a:pt x="364" y="199"/>
                  </a:cubicBezTo>
                  <a:cubicBezTo>
                    <a:pt x="417" y="199"/>
                    <a:pt x="417" y="199"/>
                    <a:pt x="417" y="199"/>
                  </a:cubicBezTo>
                  <a:cubicBezTo>
                    <a:pt x="417" y="199"/>
                    <a:pt x="417" y="199"/>
                    <a:pt x="417" y="199"/>
                  </a:cubicBezTo>
                  <a:close/>
                  <a:moveTo>
                    <a:pt x="417" y="249"/>
                  </a:moveTo>
                  <a:cubicBezTo>
                    <a:pt x="422" y="249"/>
                    <a:pt x="425" y="246"/>
                    <a:pt x="425" y="241"/>
                  </a:cubicBezTo>
                  <a:cubicBezTo>
                    <a:pt x="425" y="232"/>
                    <a:pt x="425" y="232"/>
                    <a:pt x="425" y="232"/>
                  </a:cubicBezTo>
                  <a:cubicBezTo>
                    <a:pt x="425" y="227"/>
                    <a:pt x="422" y="223"/>
                    <a:pt x="417" y="223"/>
                  </a:cubicBezTo>
                  <a:cubicBezTo>
                    <a:pt x="364" y="223"/>
                    <a:pt x="364" y="223"/>
                    <a:pt x="364" y="223"/>
                  </a:cubicBezTo>
                  <a:cubicBezTo>
                    <a:pt x="360" y="223"/>
                    <a:pt x="356" y="227"/>
                    <a:pt x="356" y="232"/>
                  </a:cubicBezTo>
                  <a:cubicBezTo>
                    <a:pt x="356" y="241"/>
                    <a:pt x="356" y="241"/>
                    <a:pt x="356" y="241"/>
                  </a:cubicBezTo>
                  <a:cubicBezTo>
                    <a:pt x="356" y="246"/>
                    <a:pt x="360" y="249"/>
                    <a:pt x="364" y="249"/>
                  </a:cubicBezTo>
                  <a:cubicBezTo>
                    <a:pt x="417" y="249"/>
                    <a:pt x="417" y="249"/>
                    <a:pt x="417" y="249"/>
                  </a:cubicBezTo>
                  <a:cubicBezTo>
                    <a:pt x="417" y="249"/>
                    <a:pt x="417" y="249"/>
                    <a:pt x="417" y="249"/>
                  </a:cubicBezTo>
                  <a:close/>
                  <a:moveTo>
                    <a:pt x="417" y="299"/>
                  </a:moveTo>
                  <a:cubicBezTo>
                    <a:pt x="422" y="299"/>
                    <a:pt x="425" y="295"/>
                    <a:pt x="425" y="291"/>
                  </a:cubicBezTo>
                  <a:cubicBezTo>
                    <a:pt x="425" y="281"/>
                    <a:pt x="425" y="281"/>
                    <a:pt x="425" y="281"/>
                  </a:cubicBezTo>
                  <a:cubicBezTo>
                    <a:pt x="425" y="277"/>
                    <a:pt x="422" y="273"/>
                    <a:pt x="417" y="273"/>
                  </a:cubicBezTo>
                  <a:cubicBezTo>
                    <a:pt x="364" y="273"/>
                    <a:pt x="364" y="273"/>
                    <a:pt x="364" y="273"/>
                  </a:cubicBezTo>
                  <a:cubicBezTo>
                    <a:pt x="360" y="273"/>
                    <a:pt x="356" y="277"/>
                    <a:pt x="356" y="281"/>
                  </a:cubicBezTo>
                  <a:cubicBezTo>
                    <a:pt x="356" y="291"/>
                    <a:pt x="356" y="291"/>
                    <a:pt x="356" y="291"/>
                  </a:cubicBezTo>
                  <a:cubicBezTo>
                    <a:pt x="356" y="295"/>
                    <a:pt x="360" y="299"/>
                    <a:pt x="364" y="299"/>
                  </a:cubicBezTo>
                  <a:cubicBezTo>
                    <a:pt x="417" y="299"/>
                    <a:pt x="417" y="299"/>
                    <a:pt x="417" y="299"/>
                  </a:cubicBezTo>
                  <a:cubicBezTo>
                    <a:pt x="417" y="299"/>
                    <a:pt x="417" y="299"/>
                    <a:pt x="417" y="299"/>
                  </a:cubicBezTo>
                  <a:close/>
                  <a:moveTo>
                    <a:pt x="150" y="8"/>
                  </a:moveTo>
                  <a:cubicBezTo>
                    <a:pt x="150" y="4"/>
                    <a:pt x="146" y="0"/>
                    <a:pt x="141" y="0"/>
                  </a:cubicBezTo>
                  <a:cubicBezTo>
                    <a:pt x="132" y="0"/>
                    <a:pt x="132" y="0"/>
                    <a:pt x="132" y="0"/>
                  </a:cubicBezTo>
                  <a:cubicBezTo>
                    <a:pt x="127" y="0"/>
                    <a:pt x="123" y="4"/>
                    <a:pt x="123" y="8"/>
                  </a:cubicBezTo>
                  <a:cubicBezTo>
                    <a:pt x="123" y="61"/>
                    <a:pt x="123" y="61"/>
                    <a:pt x="123" y="61"/>
                  </a:cubicBezTo>
                  <a:cubicBezTo>
                    <a:pt x="123" y="66"/>
                    <a:pt x="127" y="69"/>
                    <a:pt x="132" y="69"/>
                  </a:cubicBezTo>
                  <a:cubicBezTo>
                    <a:pt x="141" y="69"/>
                    <a:pt x="141" y="69"/>
                    <a:pt x="141" y="69"/>
                  </a:cubicBezTo>
                  <a:cubicBezTo>
                    <a:pt x="146" y="69"/>
                    <a:pt x="150" y="66"/>
                    <a:pt x="150" y="61"/>
                  </a:cubicBezTo>
                  <a:cubicBezTo>
                    <a:pt x="150" y="8"/>
                    <a:pt x="150" y="8"/>
                    <a:pt x="150" y="8"/>
                  </a:cubicBezTo>
                  <a:cubicBezTo>
                    <a:pt x="150" y="8"/>
                    <a:pt x="150" y="8"/>
                    <a:pt x="150" y="8"/>
                  </a:cubicBezTo>
                  <a:close/>
                  <a:moveTo>
                    <a:pt x="200" y="8"/>
                  </a:moveTo>
                  <a:cubicBezTo>
                    <a:pt x="200" y="4"/>
                    <a:pt x="196" y="0"/>
                    <a:pt x="192" y="0"/>
                  </a:cubicBezTo>
                  <a:cubicBezTo>
                    <a:pt x="182" y="0"/>
                    <a:pt x="182" y="0"/>
                    <a:pt x="182" y="0"/>
                  </a:cubicBezTo>
                  <a:cubicBezTo>
                    <a:pt x="177" y="0"/>
                    <a:pt x="174" y="4"/>
                    <a:pt x="174" y="8"/>
                  </a:cubicBezTo>
                  <a:cubicBezTo>
                    <a:pt x="174" y="61"/>
                    <a:pt x="174" y="61"/>
                    <a:pt x="174" y="61"/>
                  </a:cubicBezTo>
                  <a:cubicBezTo>
                    <a:pt x="174" y="66"/>
                    <a:pt x="177" y="69"/>
                    <a:pt x="182" y="69"/>
                  </a:cubicBezTo>
                  <a:cubicBezTo>
                    <a:pt x="192" y="69"/>
                    <a:pt x="192" y="69"/>
                    <a:pt x="192" y="69"/>
                  </a:cubicBezTo>
                  <a:cubicBezTo>
                    <a:pt x="196" y="69"/>
                    <a:pt x="200" y="66"/>
                    <a:pt x="200" y="61"/>
                  </a:cubicBezTo>
                  <a:cubicBezTo>
                    <a:pt x="200" y="8"/>
                    <a:pt x="200" y="8"/>
                    <a:pt x="200" y="8"/>
                  </a:cubicBezTo>
                  <a:cubicBezTo>
                    <a:pt x="200" y="8"/>
                    <a:pt x="200" y="8"/>
                    <a:pt x="200" y="8"/>
                  </a:cubicBezTo>
                  <a:close/>
                  <a:moveTo>
                    <a:pt x="250" y="8"/>
                  </a:moveTo>
                  <a:cubicBezTo>
                    <a:pt x="250" y="4"/>
                    <a:pt x="247" y="0"/>
                    <a:pt x="242" y="0"/>
                  </a:cubicBezTo>
                  <a:cubicBezTo>
                    <a:pt x="233" y="0"/>
                    <a:pt x="233" y="0"/>
                    <a:pt x="233" y="0"/>
                  </a:cubicBezTo>
                  <a:cubicBezTo>
                    <a:pt x="228" y="0"/>
                    <a:pt x="224" y="4"/>
                    <a:pt x="224" y="8"/>
                  </a:cubicBezTo>
                  <a:cubicBezTo>
                    <a:pt x="224" y="61"/>
                    <a:pt x="224" y="61"/>
                    <a:pt x="224" y="61"/>
                  </a:cubicBezTo>
                  <a:cubicBezTo>
                    <a:pt x="224" y="66"/>
                    <a:pt x="228" y="69"/>
                    <a:pt x="233" y="69"/>
                  </a:cubicBezTo>
                  <a:cubicBezTo>
                    <a:pt x="242" y="69"/>
                    <a:pt x="242" y="69"/>
                    <a:pt x="242" y="69"/>
                  </a:cubicBezTo>
                  <a:cubicBezTo>
                    <a:pt x="247" y="69"/>
                    <a:pt x="250" y="66"/>
                    <a:pt x="250" y="61"/>
                  </a:cubicBezTo>
                  <a:cubicBezTo>
                    <a:pt x="250" y="8"/>
                    <a:pt x="250" y="8"/>
                    <a:pt x="250" y="8"/>
                  </a:cubicBezTo>
                  <a:cubicBezTo>
                    <a:pt x="250" y="8"/>
                    <a:pt x="250" y="8"/>
                    <a:pt x="250" y="8"/>
                  </a:cubicBezTo>
                  <a:close/>
                  <a:moveTo>
                    <a:pt x="300" y="8"/>
                  </a:moveTo>
                  <a:cubicBezTo>
                    <a:pt x="300" y="4"/>
                    <a:pt x="297" y="0"/>
                    <a:pt x="292" y="0"/>
                  </a:cubicBezTo>
                  <a:cubicBezTo>
                    <a:pt x="282" y="0"/>
                    <a:pt x="282" y="0"/>
                    <a:pt x="282" y="0"/>
                  </a:cubicBezTo>
                  <a:cubicBezTo>
                    <a:pt x="278" y="0"/>
                    <a:pt x="274" y="4"/>
                    <a:pt x="274" y="8"/>
                  </a:cubicBezTo>
                  <a:cubicBezTo>
                    <a:pt x="274" y="61"/>
                    <a:pt x="274" y="61"/>
                    <a:pt x="274" y="61"/>
                  </a:cubicBezTo>
                  <a:cubicBezTo>
                    <a:pt x="274" y="66"/>
                    <a:pt x="278" y="69"/>
                    <a:pt x="282" y="69"/>
                  </a:cubicBezTo>
                  <a:cubicBezTo>
                    <a:pt x="292" y="69"/>
                    <a:pt x="292" y="69"/>
                    <a:pt x="292" y="69"/>
                  </a:cubicBezTo>
                  <a:cubicBezTo>
                    <a:pt x="297" y="69"/>
                    <a:pt x="300" y="66"/>
                    <a:pt x="300" y="61"/>
                  </a:cubicBezTo>
                  <a:cubicBezTo>
                    <a:pt x="300" y="8"/>
                    <a:pt x="300" y="8"/>
                    <a:pt x="300" y="8"/>
                  </a:cubicBezTo>
                  <a:cubicBezTo>
                    <a:pt x="300" y="8"/>
                    <a:pt x="300" y="8"/>
                    <a:pt x="300" y="8"/>
                  </a:cubicBezTo>
                  <a:close/>
                  <a:moveTo>
                    <a:pt x="61" y="149"/>
                  </a:moveTo>
                  <a:cubicBezTo>
                    <a:pt x="66" y="149"/>
                    <a:pt x="69" y="145"/>
                    <a:pt x="69" y="140"/>
                  </a:cubicBezTo>
                  <a:cubicBezTo>
                    <a:pt x="69" y="131"/>
                    <a:pt x="69" y="131"/>
                    <a:pt x="69" y="131"/>
                  </a:cubicBezTo>
                  <a:cubicBezTo>
                    <a:pt x="69" y="126"/>
                    <a:pt x="66" y="122"/>
                    <a:pt x="61" y="122"/>
                  </a:cubicBezTo>
                  <a:cubicBezTo>
                    <a:pt x="8" y="122"/>
                    <a:pt x="8" y="122"/>
                    <a:pt x="8" y="122"/>
                  </a:cubicBezTo>
                  <a:cubicBezTo>
                    <a:pt x="4" y="122"/>
                    <a:pt x="0" y="126"/>
                    <a:pt x="0" y="131"/>
                  </a:cubicBezTo>
                  <a:cubicBezTo>
                    <a:pt x="0" y="140"/>
                    <a:pt x="0" y="140"/>
                    <a:pt x="0" y="140"/>
                  </a:cubicBezTo>
                  <a:cubicBezTo>
                    <a:pt x="0" y="145"/>
                    <a:pt x="4" y="149"/>
                    <a:pt x="8" y="149"/>
                  </a:cubicBezTo>
                  <a:cubicBezTo>
                    <a:pt x="61" y="149"/>
                    <a:pt x="61" y="149"/>
                    <a:pt x="61" y="149"/>
                  </a:cubicBezTo>
                  <a:cubicBezTo>
                    <a:pt x="61" y="149"/>
                    <a:pt x="61" y="149"/>
                    <a:pt x="61" y="149"/>
                  </a:cubicBezTo>
                  <a:close/>
                  <a:moveTo>
                    <a:pt x="61" y="199"/>
                  </a:moveTo>
                  <a:cubicBezTo>
                    <a:pt x="66" y="199"/>
                    <a:pt x="69" y="195"/>
                    <a:pt x="69" y="190"/>
                  </a:cubicBezTo>
                  <a:cubicBezTo>
                    <a:pt x="69" y="181"/>
                    <a:pt x="69" y="181"/>
                    <a:pt x="69" y="181"/>
                  </a:cubicBezTo>
                  <a:cubicBezTo>
                    <a:pt x="69" y="176"/>
                    <a:pt x="66" y="172"/>
                    <a:pt x="61" y="172"/>
                  </a:cubicBezTo>
                  <a:cubicBezTo>
                    <a:pt x="8" y="172"/>
                    <a:pt x="8" y="172"/>
                    <a:pt x="8" y="172"/>
                  </a:cubicBezTo>
                  <a:cubicBezTo>
                    <a:pt x="4" y="172"/>
                    <a:pt x="0" y="176"/>
                    <a:pt x="0" y="181"/>
                  </a:cubicBezTo>
                  <a:cubicBezTo>
                    <a:pt x="0" y="190"/>
                    <a:pt x="0" y="190"/>
                    <a:pt x="0" y="190"/>
                  </a:cubicBezTo>
                  <a:cubicBezTo>
                    <a:pt x="0" y="195"/>
                    <a:pt x="4" y="199"/>
                    <a:pt x="8" y="199"/>
                  </a:cubicBezTo>
                  <a:cubicBezTo>
                    <a:pt x="61" y="199"/>
                    <a:pt x="61" y="199"/>
                    <a:pt x="61" y="199"/>
                  </a:cubicBezTo>
                  <a:cubicBezTo>
                    <a:pt x="61" y="199"/>
                    <a:pt x="61" y="199"/>
                    <a:pt x="61" y="199"/>
                  </a:cubicBezTo>
                  <a:close/>
                  <a:moveTo>
                    <a:pt x="61" y="249"/>
                  </a:moveTo>
                  <a:cubicBezTo>
                    <a:pt x="66" y="249"/>
                    <a:pt x="69" y="246"/>
                    <a:pt x="69" y="241"/>
                  </a:cubicBezTo>
                  <a:cubicBezTo>
                    <a:pt x="69" y="232"/>
                    <a:pt x="69" y="232"/>
                    <a:pt x="69" y="232"/>
                  </a:cubicBezTo>
                  <a:cubicBezTo>
                    <a:pt x="69" y="227"/>
                    <a:pt x="66" y="223"/>
                    <a:pt x="61" y="223"/>
                  </a:cubicBezTo>
                  <a:cubicBezTo>
                    <a:pt x="8" y="223"/>
                    <a:pt x="8" y="223"/>
                    <a:pt x="8" y="223"/>
                  </a:cubicBezTo>
                  <a:cubicBezTo>
                    <a:pt x="4" y="223"/>
                    <a:pt x="0" y="227"/>
                    <a:pt x="0" y="232"/>
                  </a:cubicBezTo>
                  <a:cubicBezTo>
                    <a:pt x="0" y="241"/>
                    <a:pt x="0" y="241"/>
                    <a:pt x="0" y="241"/>
                  </a:cubicBezTo>
                  <a:cubicBezTo>
                    <a:pt x="0" y="246"/>
                    <a:pt x="4" y="249"/>
                    <a:pt x="8" y="249"/>
                  </a:cubicBezTo>
                  <a:cubicBezTo>
                    <a:pt x="61" y="249"/>
                    <a:pt x="61" y="249"/>
                    <a:pt x="61" y="249"/>
                  </a:cubicBezTo>
                  <a:cubicBezTo>
                    <a:pt x="61" y="249"/>
                    <a:pt x="61" y="249"/>
                    <a:pt x="61" y="249"/>
                  </a:cubicBezTo>
                  <a:close/>
                  <a:moveTo>
                    <a:pt x="61" y="299"/>
                  </a:moveTo>
                  <a:cubicBezTo>
                    <a:pt x="66" y="299"/>
                    <a:pt x="69" y="295"/>
                    <a:pt x="69" y="291"/>
                  </a:cubicBezTo>
                  <a:cubicBezTo>
                    <a:pt x="69" y="281"/>
                    <a:pt x="69" y="281"/>
                    <a:pt x="69" y="281"/>
                  </a:cubicBezTo>
                  <a:cubicBezTo>
                    <a:pt x="69" y="277"/>
                    <a:pt x="66" y="273"/>
                    <a:pt x="61" y="273"/>
                  </a:cubicBezTo>
                  <a:cubicBezTo>
                    <a:pt x="8" y="273"/>
                    <a:pt x="8" y="273"/>
                    <a:pt x="8" y="273"/>
                  </a:cubicBezTo>
                  <a:cubicBezTo>
                    <a:pt x="4" y="273"/>
                    <a:pt x="0" y="277"/>
                    <a:pt x="0" y="281"/>
                  </a:cubicBezTo>
                  <a:cubicBezTo>
                    <a:pt x="0" y="291"/>
                    <a:pt x="0" y="291"/>
                    <a:pt x="0" y="291"/>
                  </a:cubicBezTo>
                  <a:cubicBezTo>
                    <a:pt x="0" y="295"/>
                    <a:pt x="4" y="299"/>
                    <a:pt x="8" y="299"/>
                  </a:cubicBezTo>
                  <a:cubicBezTo>
                    <a:pt x="61" y="299"/>
                    <a:pt x="61" y="299"/>
                    <a:pt x="61" y="299"/>
                  </a:cubicBezTo>
                  <a:cubicBezTo>
                    <a:pt x="61" y="299"/>
                    <a:pt x="61" y="299"/>
                    <a:pt x="61" y="299"/>
                  </a:cubicBezTo>
                  <a:close/>
                  <a:moveTo>
                    <a:pt x="150" y="362"/>
                  </a:moveTo>
                  <a:cubicBezTo>
                    <a:pt x="150" y="357"/>
                    <a:pt x="146" y="354"/>
                    <a:pt x="141" y="354"/>
                  </a:cubicBezTo>
                  <a:cubicBezTo>
                    <a:pt x="132" y="354"/>
                    <a:pt x="132" y="354"/>
                    <a:pt x="132" y="354"/>
                  </a:cubicBezTo>
                  <a:cubicBezTo>
                    <a:pt x="127" y="354"/>
                    <a:pt x="123" y="357"/>
                    <a:pt x="123" y="362"/>
                  </a:cubicBezTo>
                  <a:cubicBezTo>
                    <a:pt x="123" y="414"/>
                    <a:pt x="123" y="414"/>
                    <a:pt x="123" y="414"/>
                  </a:cubicBezTo>
                  <a:cubicBezTo>
                    <a:pt x="123" y="419"/>
                    <a:pt x="127" y="423"/>
                    <a:pt x="132" y="423"/>
                  </a:cubicBezTo>
                  <a:cubicBezTo>
                    <a:pt x="141" y="423"/>
                    <a:pt x="141" y="423"/>
                    <a:pt x="141" y="423"/>
                  </a:cubicBezTo>
                  <a:cubicBezTo>
                    <a:pt x="146" y="423"/>
                    <a:pt x="150" y="419"/>
                    <a:pt x="150" y="414"/>
                  </a:cubicBezTo>
                  <a:cubicBezTo>
                    <a:pt x="150" y="362"/>
                    <a:pt x="150" y="362"/>
                    <a:pt x="150" y="362"/>
                  </a:cubicBezTo>
                  <a:cubicBezTo>
                    <a:pt x="150" y="362"/>
                    <a:pt x="150" y="362"/>
                    <a:pt x="150" y="362"/>
                  </a:cubicBezTo>
                  <a:close/>
                  <a:moveTo>
                    <a:pt x="200" y="362"/>
                  </a:moveTo>
                  <a:cubicBezTo>
                    <a:pt x="200" y="357"/>
                    <a:pt x="196" y="354"/>
                    <a:pt x="192" y="354"/>
                  </a:cubicBezTo>
                  <a:cubicBezTo>
                    <a:pt x="182" y="354"/>
                    <a:pt x="182" y="354"/>
                    <a:pt x="182" y="354"/>
                  </a:cubicBezTo>
                  <a:cubicBezTo>
                    <a:pt x="177" y="354"/>
                    <a:pt x="174" y="357"/>
                    <a:pt x="174" y="362"/>
                  </a:cubicBezTo>
                  <a:cubicBezTo>
                    <a:pt x="174" y="414"/>
                    <a:pt x="174" y="414"/>
                    <a:pt x="174" y="414"/>
                  </a:cubicBezTo>
                  <a:cubicBezTo>
                    <a:pt x="174" y="419"/>
                    <a:pt x="177" y="423"/>
                    <a:pt x="182" y="423"/>
                  </a:cubicBezTo>
                  <a:cubicBezTo>
                    <a:pt x="192" y="423"/>
                    <a:pt x="192" y="423"/>
                    <a:pt x="192" y="423"/>
                  </a:cubicBezTo>
                  <a:cubicBezTo>
                    <a:pt x="196" y="423"/>
                    <a:pt x="200" y="419"/>
                    <a:pt x="200" y="414"/>
                  </a:cubicBezTo>
                  <a:cubicBezTo>
                    <a:pt x="200" y="362"/>
                    <a:pt x="200" y="362"/>
                    <a:pt x="200" y="362"/>
                  </a:cubicBezTo>
                  <a:cubicBezTo>
                    <a:pt x="200" y="362"/>
                    <a:pt x="200" y="362"/>
                    <a:pt x="200" y="362"/>
                  </a:cubicBezTo>
                  <a:close/>
                  <a:moveTo>
                    <a:pt x="250" y="362"/>
                  </a:moveTo>
                  <a:cubicBezTo>
                    <a:pt x="250" y="357"/>
                    <a:pt x="247" y="354"/>
                    <a:pt x="242" y="354"/>
                  </a:cubicBezTo>
                  <a:cubicBezTo>
                    <a:pt x="233" y="354"/>
                    <a:pt x="233" y="354"/>
                    <a:pt x="233" y="354"/>
                  </a:cubicBezTo>
                  <a:cubicBezTo>
                    <a:pt x="228" y="354"/>
                    <a:pt x="224" y="357"/>
                    <a:pt x="224" y="362"/>
                  </a:cubicBezTo>
                  <a:cubicBezTo>
                    <a:pt x="224" y="414"/>
                    <a:pt x="224" y="414"/>
                    <a:pt x="224" y="414"/>
                  </a:cubicBezTo>
                  <a:cubicBezTo>
                    <a:pt x="224" y="419"/>
                    <a:pt x="228" y="423"/>
                    <a:pt x="233" y="423"/>
                  </a:cubicBezTo>
                  <a:cubicBezTo>
                    <a:pt x="242" y="423"/>
                    <a:pt x="242" y="423"/>
                    <a:pt x="242" y="423"/>
                  </a:cubicBezTo>
                  <a:cubicBezTo>
                    <a:pt x="247" y="423"/>
                    <a:pt x="250" y="419"/>
                    <a:pt x="250" y="414"/>
                  </a:cubicBezTo>
                  <a:cubicBezTo>
                    <a:pt x="250" y="362"/>
                    <a:pt x="250" y="362"/>
                    <a:pt x="250" y="362"/>
                  </a:cubicBezTo>
                  <a:cubicBezTo>
                    <a:pt x="250" y="362"/>
                    <a:pt x="250" y="362"/>
                    <a:pt x="250" y="362"/>
                  </a:cubicBezTo>
                  <a:close/>
                  <a:moveTo>
                    <a:pt x="300" y="362"/>
                  </a:moveTo>
                  <a:cubicBezTo>
                    <a:pt x="300" y="357"/>
                    <a:pt x="297" y="354"/>
                    <a:pt x="292" y="354"/>
                  </a:cubicBezTo>
                  <a:cubicBezTo>
                    <a:pt x="282" y="354"/>
                    <a:pt x="282" y="354"/>
                    <a:pt x="282" y="354"/>
                  </a:cubicBezTo>
                  <a:cubicBezTo>
                    <a:pt x="278" y="354"/>
                    <a:pt x="274" y="357"/>
                    <a:pt x="274" y="362"/>
                  </a:cubicBezTo>
                  <a:cubicBezTo>
                    <a:pt x="274" y="414"/>
                    <a:pt x="274" y="414"/>
                    <a:pt x="274" y="414"/>
                  </a:cubicBezTo>
                  <a:cubicBezTo>
                    <a:pt x="274" y="419"/>
                    <a:pt x="278" y="423"/>
                    <a:pt x="282" y="423"/>
                  </a:cubicBezTo>
                  <a:cubicBezTo>
                    <a:pt x="292" y="423"/>
                    <a:pt x="292" y="423"/>
                    <a:pt x="292" y="423"/>
                  </a:cubicBezTo>
                  <a:cubicBezTo>
                    <a:pt x="297" y="423"/>
                    <a:pt x="300" y="419"/>
                    <a:pt x="300" y="414"/>
                  </a:cubicBezTo>
                  <a:cubicBezTo>
                    <a:pt x="300" y="362"/>
                    <a:pt x="300" y="362"/>
                    <a:pt x="300" y="362"/>
                  </a:cubicBezTo>
                  <a:cubicBezTo>
                    <a:pt x="300" y="362"/>
                    <a:pt x="300" y="362"/>
                    <a:pt x="300" y="362"/>
                  </a:cubicBezTo>
                  <a:close/>
                  <a:moveTo>
                    <a:pt x="337" y="78"/>
                  </a:moveTo>
                  <a:cubicBezTo>
                    <a:pt x="337" y="78"/>
                    <a:pt x="337" y="78"/>
                    <a:pt x="87" y="78"/>
                  </a:cubicBezTo>
                  <a:cubicBezTo>
                    <a:pt x="82" y="78"/>
                    <a:pt x="78" y="81"/>
                    <a:pt x="78" y="86"/>
                  </a:cubicBezTo>
                  <a:cubicBezTo>
                    <a:pt x="78" y="86"/>
                    <a:pt x="78" y="86"/>
                    <a:pt x="78" y="335"/>
                  </a:cubicBezTo>
                  <a:cubicBezTo>
                    <a:pt x="78" y="340"/>
                    <a:pt x="82" y="344"/>
                    <a:pt x="87" y="344"/>
                  </a:cubicBezTo>
                  <a:cubicBezTo>
                    <a:pt x="87" y="344"/>
                    <a:pt x="87" y="344"/>
                    <a:pt x="337" y="344"/>
                  </a:cubicBezTo>
                  <a:cubicBezTo>
                    <a:pt x="342" y="344"/>
                    <a:pt x="345" y="340"/>
                    <a:pt x="345" y="335"/>
                  </a:cubicBezTo>
                  <a:cubicBezTo>
                    <a:pt x="345" y="335"/>
                    <a:pt x="345" y="335"/>
                    <a:pt x="345" y="86"/>
                  </a:cubicBezTo>
                  <a:cubicBezTo>
                    <a:pt x="345" y="81"/>
                    <a:pt x="342" y="78"/>
                    <a:pt x="337" y="78"/>
                  </a:cubicBezTo>
                  <a:close/>
                  <a:moveTo>
                    <a:pt x="121" y="140"/>
                  </a:moveTo>
                  <a:cubicBezTo>
                    <a:pt x="111" y="140"/>
                    <a:pt x="102" y="131"/>
                    <a:pt x="102" y="121"/>
                  </a:cubicBezTo>
                  <a:cubicBezTo>
                    <a:pt x="102" y="110"/>
                    <a:pt x="111" y="102"/>
                    <a:pt x="121" y="102"/>
                  </a:cubicBezTo>
                  <a:cubicBezTo>
                    <a:pt x="132" y="102"/>
                    <a:pt x="140" y="110"/>
                    <a:pt x="140" y="121"/>
                  </a:cubicBezTo>
                  <a:cubicBezTo>
                    <a:pt x="140" y="131"/>
                    <a:pt x="132" y="140"/>
                    <a:pt x="121" y="1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620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500"/>
                                  </p:stCondLst>
                                  <p:childTnLst>
                                    <p:set>
                                      <p:cBhvr>
                                        <p:cTn id="13" dur="1" fill="hold">
                                          <p:stCondLst>
                                            <p:cond delay="9"/>
                                          </p:stCondLst>
                                        </p:cTn>
                                        <p:tgtEl>
                                          <p:spTgt spid="20"/>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0"/>
                                        </p:tgtEl>
                                      </p:cBhvr>
                                      <p:by x="0" y="0"/>
                                    </p:animScale>
                                  </p:childTnLst>
                                </p:cTn>
                              </p:par>
                              <p:par>
                                <p:cTn id="16" presetID="1" presetClass="entr" presetSubtype="0" fill="hold" nodeType="withEffect">
                                  <p:stCondLst>
                                    <p:cond delay="800"/>
                                  </p:stCondLst>
                                  <p:childTnLst>
                                    <p:set>
                                      <p:cBhvr>
                                        <p:cTn id="17" dur="1" fill="hold">
                                          <p:stCondLst>
                                            <p:cond delay="9"/>
                                          </p:stCondLst>
                                        </p:cTn>
                                        <p:tgtEl>
                                          <p:spTgt spid="21"/>
                                        </p:tgtEl>
                                        <p:attrNameLst>
                                          <p:attrName>style.visibility</p:attrName>
                                        </p:attrNameLst>
                                      </p:cBhvr>
                                      <p:to>
                                        <p:strVal val="visible"/>
                                      </p:to>
                                    </p:set>
                                  </p:childTnLst>
                                </p:cTn>
                              </p:par>
                              <p:par>
                                <p:cTn id="18" presetID="6" presetClass="emph" presetSubtype="0" accel="100000" autoRev="1" fill="hold" nodeType="withEffect">
                                  <p:stCondLst>
                                    <p:cond delay="300"/>
                                  </p:stCondLst>
                                  <p:childTnLst>
                                    <p:animScale>
                                      <p:cBhvr>
                                        <p:cTn id="19" dur="500" fill="hold"/>
                                        <p:tgtEl>
                                          <p:spTgt spid="21"/>
                                        </p:tgtEl>
                                      </p:cBhvr>
                                      <p:by x="0" y="0"/>
                                    </p:animScale>
                                  </p:childTnLst>
                                </p:cTn>
                              </p:par>
                              <p:par>
                                <p:cTn id="20" presetID="1" presetClass="entr" presetSubtype="0" fill="hold" nodeType="withEffect">
                                  <p:stCondLst>
                                    <p:cond delay="1000"/>
                                  </p:stCondLst>
                                  <p:childTnLst>
                                    <p:set>
                                      <p:cBhvr>
                                        <p:cTn id="21" dur="1" fill="hold">
                                          <p:stCondLst>
                                            <p:cond delay="9"/>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500" fill="hold"/>
                                        <p:tgtEl>
                                          <p:spTgt spid="5"/>
                                        </p:tgtEl>
                                      </p:cBhvr>
                                      <p:by x="0" y="0"/>
                                    </p:animScale>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grpId="1" nodeType="withEffect">
                                  <p:stCondLst>
                                    <p:cond delay="0"/>
                                  </p:stCondLst>
                                  <p:childTnLst>
                                    <p:animMotion origin="layout" path="M 0.04685 -3.10486E-6 L -4.01583E-6 -3.10486E-6 " pathEditMode="relative" rAng="0" ptsTypes="AA">
                                      <p:cBhvr>
                                        <p:cTn id="29" dur="500" fill="hold"/>
                                        <p:tgtEl>
                                          <p:spTgt spid="8"/>
                                        </p:tgtEl>
                                        <p:attrNameLst>
                                          <p:attrName>ppt_x</p:attrName>
                                          <p:attrName>ppt_y</p:attrName>
                                        </p:attrNameLst>
                                      </p:cBhvr>
                                      <p:rCtr x="-2349" y="0"/>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grpId="1" nodeType="withEffect">
                                  <p:stCondLst>
                                    <p:cond delay="0"/>
                                  </p:stCondLst>
                                  <p:childTnLst>
                                    <p:animMotion origin="layout" path="M 0.06255 4.41217E-6 L -4.56982E-7 4.41217E-6 " pathEditMode="relative" rAng="0" ptsTypes="AA">
                                      <p:cBhvr>
                                        <p:cTn id="34" dur="500" fill="hold"/>
                                        <p:tgtEl>
                                          <p:spTgt spid="7"/>
                                        </p:tgtEl>
                                        <p:attrNameLst>
                                          <p:attrName>ppt_x</p:attrName>
                                          <p:attrName>ppt_y</p:attrName>
                                        </p:attrNameLst>
                                      </p:cBhvr>
                                      <p:rCtr x="-3127" y="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0"/>
                                  </p:stCondLst>
                                  <p:childTnLst>
                                    <p:animMotion origin="layout" path="M 0.06255 1.39355E-6 L -3.65075E-6 1.39355E-6 " pathEditMode="relative" rAng="0" ptsTypes="AA">
                                      <p:cBhvr>
                                        <p:cTn id="39" dur="500" fill="hold"/>
                                        <p:tgtEl>
                                          <p:spTgt spid="6"/>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7"/>
          <p:cNvSpPr>
            <a:spLocks noEditPoints="1"/>
          </p:cNvSpPr>
          <p:nvPr/>
        </p:nvSpPr>
        <p:spPr bwMode="auto">
          <a:xfrm>
            <a:off x="6994569" y="3299283"/>
            <a:ext cx="418069" cy="506108"/>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8"/>
          <p:cNvSpPr>
            <a:spLocks noEditPoints="1"/>
          </p:cNvSpPr>
          <p:nvPr/>
        </p:nvSpPr>
        <p:spPr bwMode="auto">
          <a:xfrm>
            <a:off x="12639375" y="3238154"/>
            <a:ext cx="631988" cy="632052"/>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9"/>
          <p:cNvSpPr>
            <a:spLocks noEditPoints="1"/>
          </p:cNvSpPr>
          <p:nvPr/>
        </p:nvSpPr>
        <p:spPr bwMode="auto">
          <a:xfrm>
            <a:off x="10720061" y="3238154"/>
            <a:ext cx="631988" cy="629012"/>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0"/>
          <p:cNvSpPr>
            <a:spLocks noEditPoints="1"/>
          </p:cNvSpPr>
          <p:nvPr/>
        </p:nvSpPr>
        <p:spPr bwMode="auto">
          <a:xfrm>
            <a:off x="8767757" y="3318818"/>
            <a:ext cx="752434" cy="465355"/>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 name="Group 15"/>
          <p:cNvGrpSpPr/>
          <p:nvPr/>
        </p:nvGrpSpPr>
        <p:grpSpPr>
          <a:xfrm>
            <a:off x="4742698" y="2370775"/>
            <a:ext cx="494622" cy="490839"/>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 name="Freeform 7"/>
          <p:cNvSpPr>
            <a:spLocks noEditPoints="1"/>
          </p:cNvSpPr>
          <p:nvPr/>
        </p:nvSpPr>
        <p:spPr bwMode="auto">
          <a:xfrm>
            <a:off x="4825506" y="5247115"/>
            <a:ext cx="329188" cy="461355"/>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8"/>
          <p:cNvSpPr>
            <a:spLocks noEditPoints="1"/>
          </p:cNvSpPr>
          <p:nvPr/>
        </p:nvSpPr>
        <p:spPr bwMode="auto">
          <a:xfrm>
            <a:off x="4726245" y="3318706"/>
            <a:ext cx="530231" cy="515760"/>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9"/>
          <p:cNvSpPr>
            <a:spLocks noEditPoints="1"/>
          </p:cNvSpPr>
          <p:nvPr/>
        </p:nvSpPr>
        <p:spPr bwMode="auto">
          <a:xfrm>
            <a:off x="4759212" y="1393360"/>
            <a:ext cx="458953" cy="529391"/>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0"/>
          <p:cNvSpPr>
            <a:spLocks noEditPoints="1"/>
          </p:cNvSpPr>
          <p:nvPr/>
        </p:nvSpPr>
        <p:spPr bwMode="auto">
          <a:xfrm>
            <a:off x="4759212" y="4337555"/>
            <a:ext cx="455410" cy="415358"/>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useBgFill="1">
        <p:nvSpPr>
          <p:cNvPr id="3" name="Rectangle 2"/>
          <p:cNvSpPr/>
          <p:nvPr/>
        </p:nvSpPr>
        <p:spPr bwMode="auto">
          <a:xfrm>
            <a:off x="6474603" y="2370775"/>
            <a:ext cx="8016916" cy="20802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527356" y="2869911"/>
            <a:ext cx="2531177" cy="1403461"/>
          </a:xfrm>
          <a:prstGeom prst="rect">
            <a:avLst/>
          </a:prstGeom>
          <a:noFill/>
        </p:spPr>
        <p:txBody>
          <a:bodyPr wrap="square" lIns="182880" tIns="146304" rIns="182880" bIns="146304" rtlCol="0">
            <a:spAutoFit/>
          </a:bodyPr>
          <a:lstStyle/>
          <a:p>
            <a:pPr>
              <a:lnSpc>
                <a:spcPct val="90000"/>
              </a:lnSpc>
              <a:spcAft>
                <a:spcPts val="600"/>
              </a:spcAft>
            </a:pPr>
            <a:r>
              <a:rPr lang="en-US" sz="3900" spc="-50" dirty="0" smtClean="0">
                <a:gradFill>
                  <a:gsLst>
                    <a:gs pos="2917">
                      <a:srgbClr val="FFFFFF"/>
                    </a:gs>
                    <a:gs pos="30000">
                      <a:srgbClr val="FFFFFF"/>
                    </a:gs>
                  </a:gsLst>
                  <a:lin ang="5400000" scaled="0"/>
                </a:gradFill>
                <a:latin typeface="Segoe UI Light"/>
              </a:rPr>
              <a:t>Intelligent </a:t>
            </a:r>
            <a:br>
              <a:rPr lang="en-US" sz="3900" spc="-50" dirty="0" smtClean="0">
                <a:gradFill>
                  <a:gsLst>
                    <a:gs pos="2917">
                      <a:srgbClr val="FFFFFF"/>
                    </a:gs>
                    <a:gs pos="30000">
                      <a:srgbClr val="FFFFFF"/>
                    </a:gs>
                  </a:gsLst>
                  <a:lin ang="5400000" scaled="0"/>
                </a:gradFill>
                <a:latin typeface="Segoe UI Light"/>
              </a:rPr>
            </a:br>
            <a:r>
              <a:rPr lang="en-US" sz="3900" spc="-50" dirty="0" smtClean="0">
                <a:gradFill>
                  <a:gsLst>
                    <a:gs pos="2917">
                      <a:srgbClr val="FFFFFF"/>
                    </a:gs>
                    <a:gs pos="30000">
                      <a:srgbClr val="FFFFFF"/>
                    </a:gs>
                  </a:gsLst>
                  <a:lin ang="5400000" scaled="0"/>
                </a:gradFill>
                <a:latin typeface="Segoe UI Light"/>
              </a:rPr>
              <a:t>action</a:t>
            </a:r>
          </a:p>
        </p:txBody>
      </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600" dirty="0" smtClean="0">
                <a:gradFill>
                  <a:gsLst>
                    <a:gs pos="2917">
                      <a:srgbClr val="FFFFFF"/>
                    </a:gs>
                    <a:gs pos="30000">
                      <a:srgbClr val="FFFFFF"/>
                    </a:gs>
                  </a:gsLst>
                  <a:lin ang="5400000" scaled="0"/>
                </a:gradFill>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600" dirty="0" smtClean="0">
                <a:gradFill>
                  <a:gsLst>
                    <a:gs pos="2917">
                      <a:srgbClr val="FFFFFF"/>
                    </a:gs>
                    <a:gs pos="30000">
                      <a:srgbClr val="FFFFFF"/>
                    </a:gs>
                  </a:gsLst>
                  <a:lin ang="5400000" scaled="0"/>
                </a:gradFill>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600" dirty="0" smtClean="0">
                <a:gradFill>
                  <a:gsLst>
                    <a:gs pos="2917">
                      <a:srgbClr val="FFFFFF"/>
                    </a:gs>
                    <a:gs pos="30000">
                      <a:srgbClr val="FFFFFF"/>
                    </a:gs>
                  </a:gsLst>
                  <a:lin ang="5400000" scaled="0"/>
                </a:gradFill>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600" dirty="0" smtClean="0">
                <a:gradFill>
                  <a:gsLst>
                    <a:gs pos="2917">
                      <a:srgbClr val="FFFFFF"/>
                    </a:gs>
                    <a:gs pos="30000">
                      <a:srgbClr val="FFFFFF"/>
                    </a:gs>
                  </a:gsLst>
                  <a:lin ang="5400000" scaled="0"/>
                </a:gradFill>
              </a:rPr>
              <a:t> happened?</a:t>
            </a:r>
          </a:p>
        </p:txBody>
      </p:sp>
    </p:spTree>
    <p:extLst>
      <p:ext uri="{BB962C8B-B14F-4D97-AF65-F5344CB8AC3E}">
        <p14:creationId xmlns:p14="http://schemas.microsoft.com/office/powerpoint/2010/main" val="801861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1316" y="2589321"/>
            <a:ext cx="5628321" cy="1200329"/>
          </a:xfrm>
          <a:prstGeom prst="rect">
            <a:avLst/>
          </a:prstGeom>
        </p:spPr>
        <p:txBody>
          <a:bodyPr wrap="square">
            <a:spAutoFit/>
          </a:bodyPr>
          <a:lstStyle/>
          <a:p>
            <a:r>
              <a:rPr lang="en-US" sz="2400" dirty="0">
                <a:gradFill>
                  <a:gsLst>
                    <a:gs pos="0">
                      <a:srgbClr val="FFFFFF"/>
                    </a:gs>
                    <a:gs pos="100000">
                      <a:srgbClr val="FFFFFF"/>
                    </a:gs>
                  </a:gsLst>
                  <a:lin ang="5400000" scaled="0"/>
                </a:gradFill>
              </a:rPr>
              <a:t>A fully managed B</a:t>
            </a:r>
            <a:r>
              <a:rPr lang="en-US" sz="2400" dirty="0" smtClean="0">
                <a:gradFill>
                  <a:gsLst>
                    <a:gs pos="0">
                      <a:srgbClr val="FFFFFF"/>
                    </a:gs>
                    <a:gs pos="100000">
                      <a:srgbClr val="FFFFFF"/>
                    </a:gs>
                  </a:gsLst>
                  <a:lin ang="5400000" scaled="0"/>
                </a:gradFill>
              </a:rPr>
              <a:t>ig </a:t>
            </a:r>
            <a:r>
              <a:rPr lang="en-US" sz="2400" dirty="0">
                <a:gradFill>
                  <a:gsLst>
                    <a:gs pos="0">
                      <a:srgbClr val="FFFFFF"/>
                    </a:gs>
                    <a:gs pos="100000">
                      <a:srgbClr val="FFFFFF"/>
                    </a:gs>
                  </a:gsLst>
                  <a:lin ang="5400000" scaled="0"/>
                </a:gradFill>
              </a:rPr>
              <a:t>D</a:t>
            </a:r>
            <a:r>
              <a:rPr lang="en-US" sz="2400" dirty="0" smtClean="0">
                <a:gradFill>
                  <a:gsLst>
                    <a:gs pos="0">
                      <a:srgbClr val="FFFFFF"/>
                    </a:gs>
                    <a:gs pos="100000">
                      <a:srgbClr val="FFFFFF"/>
                    </a:gs>
                  </a:gsLst>
                  <a:lin ang="5400000" scaled="0"/>
                </a:gradFill>
              </a:rPr>
              <a:t>ata </a:t>
            </a:r>
            <a:r>
              <a:rPr lang="en-US" sz="2400" dirty="0">
                <a:gradFill>
                  <a:gsLst>
                    <a:gs pos="0">
                      <a:srgbClr val="FFFFFF"/>
                    </a:gs>
                    <a:gs pos="100000">
                      <a:srgbClr val="FFFFFF"/>
                    </a:gs>
                  </a:gsLst>
                  <a:lin ang="5400000" scaled="0"/>
                </a:gradFill>
              </a:rPr>
              <a:t>and </a:t>
            </a:r>
            <a:r>
              <a:rPr lang="en-US" sz="2400" dirty="0" smtClean="0">
                <a:gradFill>
                  <a:gsLst>
                    <a:gs pos="0">
                      <a:srgbClr val="FFFFFF"/>
                    </a:gs>
                    <a:gs pos="100000">
                      <a:srgbClr val="FFFFFF"/>
                    </a:gs>
                  </a:gsLst>
                  <a:lin ang="5400000" scaled="0"/>
                </a:gradFill>
              </a:rPr>
              <a:t>Advanced </a:t>
            </a:r>
            <a:r>
              <a:rPr lang="en-US" sz="2400" dirty="0">
                <a:gradFill>
                  <a:gsLst>
                    <a:gs pos="0">
                      <a:srgbClr val="FFFFFF"/>
                    </a:gs>
                    <a:gs pos="100000">
                      <a:srgbClr val="FFFFFF"/>
                    </a:gs>
                  </a:gsLst>
                  <a:lin ang="5400000" scaled="0"/>
                </a:gradFill>
              </a:rPr>
              <a:t>A</a:t>
            </a:r>
            <a:r>
              <a:rPr lang="en-US" sz="2400" dirty="0" smtClean="0">
                <a:gradFill>
                  <a:gsLst>
                    <a:gs pos="0">
                      <a:srgbClr val="FFFFFF"/>
                    </a:gs>
                    <a:gs pos="100000">
                      <a:srgbClr val="FFFFFF"/>
                    </a:gs>
                  </a:gsLst>
                  <a:lin ang="5400000" scaled="0"/>
                </a:gradFill>
              </a:rPr>
              <a:t>nalytics </a:t>
            </a:r>
            <a:r>
              <a:rPr lang="en-US" sz="2400" dirty="0">
                <a:gradFill>
                  <a:gsLst>
                    <a:gs pos="0">
                      <a:srgbClr val="FFFFFF"/>
                    </a:gs>
                    <a:gs pos="100000">
                      <a:srgbClr val="FFFFFF"/>
                    </a:gs>
                  </a:gsLst>
                  <a:lin ang="5400000" scaled="0"/>
                </a:gradFill>
              </a:rPr>
              <a:t>S</a:t>
            </a:r>
            <a:r>
              <a:rPr lang="en-US" sz="2400" dirty="0" smtClean="0">
                <a:gradFill>
                  <a:gsLst>
                    <a:gs pos="0">
                      <a:srgbClr val="FFFFFF"/>
                    </a:gs>
                    <a:gs pos="100000">
                      <a:srgbClr val="FFFFFF"/>
                    </a:gs>
                  </a:gsLst>
                  <a:lin ang="5400000" scaled="0"/>
                </a:gradFill>
              </a:rPr>
              <a:t>uite </a:t>
            </a:r>
            <a:r>
              <a:rPr lang="en-US" sz="2400" dirty="0">
                <a:gradFill>
                  <a:gsLst>
                    <a:gs pos="0">
                      <a:srgbClr val="FFFFFF"/>
                    </a:gs>
                    <a:gs pos="100000">
                      <a:srgbClr val="FFFFFF"/>
                    </a:gs>
                  </a:gsLst>
                  <a:lin ang="5400000" scaled="0"/>
                </a:gradFill>
              </a:rPr>
              <a:t>that </a:t>
            </a:r>
            <a:r>
              <a:rPr lang="en-US" sz="2400" dirty="0" smtClean="0">
                <a:gradFill>
                  <a:gsLst>
                    <a:gs pos="0">
                      <a:srgbClr val="FFFFFF"/>
                    </a:gs>
                    <a:gs pos="100000">
                      <a:srgbClr val="FFFFFF"/>
                    </a:gs>
                  </a:gsLst>
                  <a:lin ang="5400000" scaled="0"/>
                </a:gradFill>
              </a:rPr>
              <a:t>transforms </a:t>
            </a:r>
            <a:r>
              <a:rPr lang="en-US" sz="2400" dirty="0">
                <a:gradFill>
                  <a:gsLst>
                    <a:gs pos="0">
                      <a:srgbClr val="FFFFFF"/>
                    </a:gs>
                    <a:gs pos="100000">
                      <a:srgbClr val="FFFFFF"/>
                    </a:gs>
                  </a:gsLst>
                  <a:lin ang="5400000" scaled="0"/>
                </a:gradFill>
              </a:rPr>
              <a:t>your data into intelligent action.</a:t>
            </a:r>
          </a:p>
        </p:txBody>
      </p:sp>
      <p:pic>
        <p:nvPicPr>
          <p:cNvPr id="2" name="Picture Placeholder 1"/>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426" r="36832"/>
          <a:stretch/>
        </p:blipFill>
        <p:spPr>
          <a:xfrm>
            <a:off x="6219825" y="-7938"/>
            <a:ext cx="6216650" cy="7010400"/>
          </a:xfrm>
        </p:spPr>
      </p:pic>
      <p:sp>
        <p:nvSpPr>
          <p:cNvPr id="7" name="Title 3"/>
          <p:cNvSpPr>
            <a:spLocks noGrp="1"/>
          </p:cNvSpPr>
          <p:nvPr>
            <p:ph type="title"/>
          </p:nvPr>
        </p:nvSpPr>
        <p:spPr>
          <a:xfrm>
            <a:off x="0" y="754062"/>
            <a:ext cx="6219825" cy="849463"/>
          </a:xfrm>
        </p:spPr>
        <p:txBody>
          <a:bodyPr/>
          <a:lstStyle/>
          <a:p>
            <a:pPr algn="ctr"/>
            <a:r>
              <a:rPr lang="en-US" sz="4800" dirty="0" smtClean="0"/>
              <a:t>Cortana Analytics </a:t>
            </a:r>
            <a:r>
              <a:rPr lang="en-US" sz="4800" dirty="0"/>
              <a:t>S</a:t>
            </a:r>
            <a:r>
              <a:rPr lang="en-US" sz="4800" dirty="0" smtClean="0"/>
              <a:t>uite</a:t>
            </a:r>
            <a:endParaRPr lang="en-US" sz="3200" dirty="0"/>
          </a:p>
        </p:txBody>
      </p:sp>
    </p:spTree>
    <p:extLst>
      <p:ext uri="{BB962C8B-B14F-4D97-AF65-F5344CB8AC3E}">
        <p14:creationId xmlns:p14="http://schemas.microsoft.com/office/powerpoint/2010/main" val="190941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Cortana Analytics Suite</a:t>
            </a:r>
            <a:br>
              <a:rPr lang="en-US" dirty="0" smtClean="0"/>
            </a:br>
            <a:r>
              <a:rPr lang="en-US" sz="3599" dirty="0"/>
              <a:t>Transform data into intelligent action</a:t>
            </a:r>
          </a:p>
        </p:txBody>
      </p:sp>
      <p:grpSp>
        <p:nvGrpSpPr>
          <p:cNvPr id="4" name="Group 3"/>
          <p:cNvGrpSpPr/>
          <p:nvPr/>
        </p:nvGrpSpPr>
        <p:grpSpPr>
          <a:xfrm>
            <a:off x="1470088" y="1994392"/>
            <a:ext cx="3095325" cy="4450613"/>
            <a:chOff x="1440529" y="1955464"/>
            <a:chExt cx="3034908" cy="4363742"/>
          </a:xfrm>
        </p:grpSpPr>
        <p:sp>
          <p:nvSpPr>
            <p:cNvPr id="20" name="Rectangle 19"/>
            <p:cNvSpPr/>
            <p:nvPr/>
          </p:nvSpPr>
          <p:spPr>
            <a:xfrm>
              <a:off x="1878539" y="5957083"/>
              <a:ext cx="691743"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cxnSp>
          <p:nvCxnSpPr>
            <p:cNvPr id="278" name="Straight Connector 277"/>
            <p:cNvCxnSpPr/>
            <p:nvPr/>
          </p:nvCxnSpPr>
          <p:spPr>
            <a:xfrm>
              <a:off x="3840419" y="2336053"/>
              <a:ext cx="0" cy="2816542"/>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123279" y="2336053"/>
              <a:ext cx="71714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3123280" y="3736973"/>
              <a:ext cx="135215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123279" y="5152595"/>
              <a:ext cx="71714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1440529" y="2103335"/>
              <a:ext cx="601699" cy="47601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3" name="TextBox 2"/>
            <p:cNvSpPr txBox="1"/>
            <p:nvPr/>
          </p:nvSpPr>
          <p:spPr>
            <a:xfrm>
              <a:off x="1990832" y="1955464"/>
              <a:ext cx="1215680" cy="788255"/>
            </a:xfrm>
            <a:prstGeom prst="rect">
              <a:avLst/>
            </a:prstGeom>
            <a:noFill/>
          </p:spPr>
          <p:txBody>
            <a:bodyPr wrap="square" lIns="182854" tIns="146283" rIns="182854" bIns="146283" rtlCol="0">
              <a:spAutoFit/>
            </a:bodyPr>
            <a:lstStyle/>
            <a:p>
              <a:pPr defTabSz="932563">
                <a:lnSpc>
                  <a:spcPct val="90000"/>
                </a:lnSpc>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apps</a:t>
              </a:r>
            </a:p>
          </p:txBody>
        </p:sp>
        <p:sp>
          <p:nvSpPr>
            <p:cNvPr id="106" name="TextBox 105"/>
            <p:cNvSpPr txBox="1"/>
            <p:nvPr/>
          </p:nvSpPr>
          <p:spPr>
            <a:xfrm>
              <a:off x="2024871" y="3374120"/>
              <a:ext cx="1215680" cy="788255"/>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apps</a:t>
              </a:r>
            </a:p>
          </p:txBody>
        </p:sp>
        <p:sp>
          <p:nvSpPr>
            <p:cNvPr id="107" name="Freeform 53"/>
            <p:cNvSpPr>
              <a:spLocks noEditPoints="1"/>
            </p:cNvSpPr>
            <p:nvPr/>
          </p:nvSpPr>
          <p:spPr bwMode="auto">
            <a:xfrm>
              <a:off x="1583768" y="3451360"/>
              <a:ext cx="443134" cy="63245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0" name="TextBox 109"/>
            <p:cNvSpPr txBox="1"/>
            <p:nvPr/>
          </p:nvSpPr>
          <p:spPr>
            <a:xfrm>
              <a:off x="2036219" y="4614554"/>
              <a:ext cx="1520869" cy="1037554"/>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b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devices</a:t>
              </a:r>
            </a:p>
          </p:txBody>
        </p:sp>
        <p:sp>
          <p:nvSpPr>
            <p:cNvPr id="111" name="Freeform 16"/>
            <p:cNvSpPr>
              <a:spLocks noChangeAspect="1" noEditPoints="1"/>
            </p:cNvSpPr>
            <p:nvPr/>
          </p:nvSpPr>
          <p:spPr bwMode="auto">
            <a:xfrm>
              <a:off x="1494020" y="4884263"/>
              <a:ext cx="565690" cy="52014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grpSp>
        <p:nvGrpSpPr>
          <p:cNvPr id="11" name="Group 10"/>
          <p:cNvGrpSpPr/>
          <p:nvPr/>
        </p:nvGrpSpPr>
        <p:grpSpPr>
          <a:xfrm>
            <a:off x="6971002" y="2202853"/>
            <a:ext cx="4150729" cy="4237886"/>
            <a:chOff x="6834073" y="2159856"/>
            <a:chExt cx="4069713" cy="4155168"/>
          </a:xfrm>
        </p:grpSpPr>
        <p:sp>
          <p:nvSpPr>
            <p:cNvPr id="22" name="Rectangle 21"/>
            <p:cNvSpPr/>
            <p:nvPr/>
          </p:nvSpPr>
          <p:spPr>
            <a:xfrm>
              <a:off x="9416373" y="5952901"/>
              <a:ext cx="950762"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cxnSp>
          <p:nvCxnSpPr>
            <p:cNvPr id="290" name="Straight Connector 289"/>
            <p:cNvCxnSpPr/>
            <p:nvPr/>
          </p:nvCxnSpPr>
          <p:spPr>
            <a:xfrm>
              <a:off x="7806991" y="2498338"/>
              <a:ext cx="0" cy="247917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7277555" y="3736973"/>
              <a:ext cx="52943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7821577" y="2498338"/>
              <a:ext cx="55439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7821577" y="4977512"/>
              <a:ext cx="55439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626466" y="2159856"/>
              <a:ext cx="449238" cy="579337"/>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19" name="TextBox 118"/>
            <p:cNvSpPr txBox="1"/>
            <p:nvPr/>
          </p:nvSpPr>
          <p:spPr>
            <a:xfrm>
              <a:off x="9114592" y="2182085"/>
              <a:ext cx="1215680" cy="534056"/>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nvGrpSpPr>
            <p:cNvPr id="10" name="Group 9"/>
            <p:cNvGrpSpPr/>
            <p:nvPr/>
          </p:nvGrpSpPr>
          <p:grpSpPr>
            <a:xfrm>
              <a:off x="8626466" y="4526543"/>
              <a:ext cx="493880" cy="768101"/>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24" name="TextBox 123"/>
            <p:cNvSpPr txBox="1"/>
            <p:nvPr/>
          </p:nvSpPr>
          <p:spPr>
            <a:xfrm>
              <a:off x="9114592" y="4584707"/>
              <a:ext cx="1789194" cy="788255"/>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Systems</a:t>
              </a:r>
            </a:p>
          </p:txBody>
        </p:sp>
        <p:sp>
          <p:nvSpPr>
            <p:cNvPr id="37" name="Right Arrow 36"/>
            <p:cNvSpPr/>
            <p:nvPr/>
          </p:nvSpPr>
          <p:spPr bwMode="auto">
            <a:xfrm>
              <a:off x="6834073" y="5991814"/>
              <a:ext cx="2388073" cy="2545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2839094" y="3083648"/>
            <a:ext cx="4129554" cy="3361356"/>
            <a:chOff x="2839094" y="3083648"/>
            <a:chExt cx="4129554" cy="3361356"/>
          </a:xfrm>
        </p:grpSpPr>
        <p:grpSp>
          <p:nvGrpSpPr>
            <p:cNvPr id="6" name="Group 5"/>
            <p:cNvGrpSpPr/>
            <p:nvPr/>
          </p:nvGrpSpPr>
          <p:grpSpPr>
            <a:xfrm>
              <a:off x="2839094" y="3083648"/>
              <a:ext cx="4129554" cy="3361356"/>
              <a:chOff x="2782813" y="3023459"/>
              <a:chExt cx="4048949" cy="3295746"/>
            </a:xfrm>
          </p:grpSpPr>
          <p:sp>
            <p:nvSpPr>
              <p:cNvPr id="21" name="Rectangle 20"/>
              <p:cNvSpPr/>
              <p:nvPr/>
            </p:nvSpPr>
            <p:spPr>
              <a:xfrm>
                <a:off x="5228956" y="5957082"/>
                <a:ext cx="1540908"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113" name="Freeform 539"/>
              <p:cNvSpPr>
                <a:spLocks noChangeAspect="1"/>
              </p:cNvSpPr>
              <p:nvPr/>
            </p:nvSpPr>
            <p:spPr bwMode="auto">
              <a:xfrm>
                <a:off x="4866845" y="3023459"/>
                <a:ext cx="1964917" cy="10802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6" name="TextBox 115"/>
              <p:cNvSpPr txBox="1"/>
              <p:nvPr/>
            </p:nvSpPr>
            <p:spPr>
              <a:xfrm>
                <a:off x="5002715" y="4080152"/>
                <a:ext cx="1744422" cy="843655"/>
              </a:xfrm>
              <a:prstGeom prst="rect">
                <a:avLst/>
              </a:prstGeom>
              <a:noFill/>
            </p:spPr>
            <p:txBody>
              <a:bodyPr wrap="square" lIns="182854" tIns="146283" rIns="182854" bIns="146283" rtlCol="0">
                <a:spAutoFit/>
              </a:bodyPr>
              <a:lstStyle/>
              <a:p>
                <a:pPr algn="ctr" defTabSz="725012">
                  <a:spcBef>
                    <a:spcPct val="0"/>
                  </a:spcBef>
                  <a:spcAft>
                    <a:spcPct val="350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 Analytics</a:t>
                </a:r>
              </a:p>
            </p:txBody>
          </p:sp>
          <p:sp>
            <p:nvSpPr>
              <p:cNvPr id="2" name="Right Arrow 1"/>
              <p:cNvSpPr/>
              <p:nvPr/>
            </p:nvSpPr>
            <p:spPr bwMode="auto">
              <a:xfrm>
                <a:off x="2782813" y="5999021"/>
                <a:ext cx="2388073" cy="2545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p:cNvPicPr>
              <a:picLocks noChangeAspect="1"/>
            </p:cNvPicPr>
            <p:nvPr/>
          </p:nvPicPr>
          <p:blipFill>
            <a:blip r:embed="rId3">
              <a:duotone>
                <a:prstClr val="black"/>
                <a:schemeClr val="accent1">
                  <a:tint val="45000"/>
                  <a:satMod val="400000"/>
                </a:schemeClr>
              </a:duotone>
              <a:lum bright="-34000"/>
              <a:extLst>
                <a:ext uri="{28A0092B-C50C-407E-A947-70E740481C1C}">
                  <a14:useLocalDpi xmlns:a14="http://schemas.microsoft.com/office/drawing/2010/main" val="0"/>
                </a:ext>
              </a:extLst>
            </a:blip>
            <a:stretch>
              <a:fillRect/>
            </a:stretch>
          </p:blipFill>
          <p:spPr>
            <a:xfrm>
              <a:off x="5811731" y="3401818"/>
              <a:ext cx="362064" cy="628844"/>
            </a:xfrm>
            <a:prstGeom prst="rect">
              <a:avLst/>
            </a:prstGeom>
          </p:spPr>
        </p:pic>
      </p:grpSp>
    </p:spTree>
    <p:extLst>
      <p:ext uri="{BB962C8B-B14F-4D97-AF65-F5344CB8AC3E}">
        <p14:creationId xmlns:p14="http://schemas.microsoft.com/office/powerpoint/2010/main" val="250708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6" name="Rectangle 85"/>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Lake store</a:t>
              </a:r>
              <a:endParaRPr lang="en-US" sz="120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arehouse</a:t>
              </a:r>
              <a:endParaRPr lang="en-US" sz="115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actory </a:t>
              </a:r>
              <a:endParaRPr lang="en-US" sz="120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atalog</a:t>
              </a:r>
              <a:endParaRPr lang="en-US" sz="120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ub</a:t>
              </a:r>
              <a:endParaRPr lang="en-US" sz="120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p:cNvGrpSpPr/>
          <p:nvPr/>
        </p:nvGrpSpPr>
        <p:grpSpPr>
          <a:xfrm>
            <a:off x="6277916" y="1790395"/>
            <a:ext cx="2370146" cy="4320099"/>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4" name="Rectangle 83"/>
              <p:cNvSpPr/>
              <p:nvPr/>
            </p:nvSpPr>
            <p:spPr>
              <a:xfrm>
                <a:off x="6825997" y="4293375"/>
                <a:ext cx="1457831" cy="461665"/>
              </a:xfrm>
              <a:prstGeom prst="rect">
                <a:avLst/>
              </a:prstGeom>
            </p:spPr>
            <p:txBody>
              <a:bodyPr wrap="squar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HDInsight </a:t>
                </a:r>
              </a:p>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5" name="Rectangle 84"/>
              <p:cNvSpPr/>
              <p:nvPr/>
            </p:nvSpPr>
            <p:spPr>
              <a:xfrm>
                <a:off x="6844706" y="4954772"/>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endParaRPr lang="en-US" sz="120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pic>
          <p:nvPicPr>
            <p:cNvPr id="163" name="Picture 2" descr="image001"/>
            <p:cNvPicPr>
              <a:picLocks noChangeAspect="1" noChangeArrowheads="1"/>
            </p:cNvPicPr>
            <p:nvPr/>
          </p:nvPicPr>
          <p:blipFill rotWithShape="1">
            <a:blip r:embed="rId10">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p:cNvSpPr/>
          <p:nvPr/>
        </p:nvSpPr>
        <p:spPr>
          <a:xfrm>
            <a:off x="2345537" y="6426453"/>
            <a:ext cx="898964"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a:t>
            </a:r>
            <a:endParaRPr lang="en-GB" dirty="0"/>
          </a:p>
        </p:txBody>
      </p:sp>
      <p:sp>
        <p:nvSpPr>
          <p:cNvPr id="23" name="Rectangle 22"/>
          <p:cNvSpPr/>
          <p:nvPr/>
        </p:nvSpPr>
        <p:spPr>
          <a:xfrm>
            <a:off x="4667719" y="6426453"/>
            <a:ext cx="817083"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STORE</a:t>
            </a:r>
            <a:endParaRPr lang="en-GB" dirty="0"/>
          </a:p>
        </p:txBody>
      </p:sp>
      <p:sp>
        <p:nvSpPr>
          <p:cNvPr id="26" name="Rectangle 25"/>
          <p:cNvSpPr/>
          <p:nvPr/>
        </p:nvSpPr>
        <p:spPr>
          <a:xfrm>
            <a:off x="6780994" y="6429586"/>
            <a:ext cx="1071512"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ANALYSE</a:t>
            </a:r>
            <a:endParaRPr lang="en-GB" dirty="0"/>
          </a:p>
        </p:txBody>
      </p:sp>
      <p:sp>
        <p:nvSpPr>
          <p:cNvPr id="27" name="Rectangle 26"/>
          <p:cNvSpPr/>
          <p:nvPr/>
        </p:nvSpPr>
        <p:spPr>
          <a:xfrm>
            <a:off x="9075631" y="6428914"/>
            <a:ext cx="947952"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EXPOSE</a:t>
            </a:r>
            <a:endParaRPr lang="en-GB" dirty="0"/>
          </a:p>
        </p:txBody>
      </p:sp>
    </p:spTree>
    <p:extLst>
      <p:ext uri="{BB962C8B-B14F-4D97-AF65-F5344CB8AC3E}">
        <p14:creationId xmlns:p14="http://schemas.microsoft.com/office/powerpoint/2010/main" val="4100398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P spid="13" grpId="0"/>
      <p:bldP spid="23"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241003"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Pay for performance </a:t>
            </a:r>
          </a:p>
        </p:txBody>
      </p:sp>
      <p:sp>
        <p:nvSpPr>
          <p:cNvPr id="117" name="Rectangle 116"/>
          <p:cNvSpPr/>
          <p:nvPr/>
        </p:nvSpPr>
        <p:spPr bwMode="auto">
          <a:xfrm>
            <a:off x="9241003"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Operational efficiency</a:t>
            </a:r>
          </a:p>
        </p:txBody>
      </p:sp>
      <p:sp>
        <p:nvSpPr>
          <p:cNvPr id="118" name="Rectangle 117"/>
          <p:cNvSpPr/>
          <p:nvPr/>
        </p:nvSpPr>
        <p:spPr bwMode="auto">
          <a:xfrm>
            <a:off x="9241003" y="437940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Smart buildings</a:t>
            </a:r>
          </a:p>
        </p:txBody>
      </p:sp>
      <p:sp>
        <p:nvSpPr>
          <p:cNvPr id="119" name="Rectangle 118"/>
          <p:cNvSpPr/>
          <p:nvPr/>
        </p:nvSpPr>
        <p:spPr bwMode="auto">
          <a:xfrm>
            <a:off x="9241003" y="512315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Predictive maintenance</a:t>
            </a:r>
          </a:p>
        </p:txBody>
      </p:sp>
      <p:sp>
        <p:nvSpPr>
          <p:cNvPr id="120" name="Rectangle 119"/>
          <p:cNvSpPr/>
          <p:nvPr/>
        </p:nvSpPr>
        <p:spPr bwMode="auto">
          <a:xfrm>
            <a:off x="9241003" y="5866908"/>
            <a:ext cx="29472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Supply chain </a:t>
            </a:r>
            <a:r>
              <a:rPr lang="en-US" sz="1400" kern="0" dirty="0" smtClean="0">
                <a:gradFill>
                  <a:gsLst>
                    <a:gs pos="1250">
                      <a:srgbClr val="505050"/>
                    </a:gs>
                    <a:gs pos="100000">
                      <a:srgbClr val="505050"/>
                    </a:gs>
                  </a:gsLst>
                  <a:lin ang="5400000" scaled="0"/>
                </a:gradFill>
                <a:cs typeface="Segoe UI" pitchFamily="34" charset="0"/>
              </a:rPr>
              <a:t/>
            </a:r>
            <a:br>
              <a:rPr lang="en-US" sz="1400" kern="0" dirty="0" smtClean="0">
                <a:gradFill>
                  <a:gsLst>
                    <a:gs pos="1250">
                      <a:srgbClr val="505050"/>
                    </a:gs>
                    <a:gs pos="100000">
                      <a:srgbClr val="505050"/>
                    </a:gs>
                  </a:gsLst>
                  <a:lin ang="5400000" scaled="0"/>
                </a:gradFill>
                <a:cs typeface="Segoe UI" pitchFamily="34" charset="0"/>
              </a:rPr>
            </a:br>
            <a:r>
              <a:rPr lang="en-US" sz="1400" kern="0" dirty="0" smtClean="0">
                <a:gradFill>
                  <a:gsLst>
                    <a:gs pos="1250">
                      <a:srgbClr val="505050"/>
                    </a:gs>
                    <a:gs pos="100000">
                      <a:srgbClr val="505050"/>
                    </a:gs>
                  </a:gsLst>
                  <a:lin ang="5400000" scaled="0"/>
                </a:gradFill>
                <a:cs typeface="Segoe UI" pitchFamily="34" charset="0"/>
              </a:rPr>
              <a:t>management</a:t>
            </a:r>
            <a:endParaRPr lang="en-US" sz="1400" kern="0" dirty="0">
              <a:gradFill>
                <a:gsLst>
                  <a:gs pos="1250">
                    <a:srgbClr val="505050"/>
                  </a:gs>
                  <a:gs pos="100000">
                    <a:srgbClr val="505050"/>
                  </a:gs>
                </a:gsLst>
                <a:lin ang="5400000" scaled="0"/>
              </a:gradFill>
              <a:cs typeface="Segoe UI" pitchFamily="34" charset="0"/>
            </a:endParaRPr>
          </a:p>
        </p:txBody>
      </p:sp>
      <p:sp>
        <p:nvSpPr>
          <p:cNvPr id="122" name="Rectangle 121"/>
          <p:cNvSpPr/>
          <p:nvPr/>
        </p:nvSpPr>
        <p:spPr bwMode="auto">
          <a:xfrm>
            <a:off x="6254291" y="289190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Lifetime customer value </a:t>
            </a:r>
          </a:p>
        </p:txBody>
      </p:sp>
      <p:sp>
        <p:nvSpPr>
          <p:cNvPr id="123" name="Rectangle 122"/>
          <p:cNvSpPr/>
          <p:nvPr/>
        </p:nvSpPr>
        <p:spPr bwMode="auto">
          <a:xfrm>
            <a:off x="6254291" y="363565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Personalized offers</a:t>
            </a:r>
          </a:p>
        </p:txBody>
      </p:sp>
      <p:sp>
        <p:nvSpPr>
          <p:cNvPr id="124" name="Rectangle 123"/>
          <p:cNvSpPr/>
          <p:nvPr/>
        </p:nvSpPr>
        <p:spPr bwMode="auto">
          <a:xfrm>
            <a:off x="6254291" y="437940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Product recommendation</a:t>
            </a:r>
          </a:p>
        </p:txBody>
      </p:sp>
      <p:sp>
        <p:nvSpPr>
          <p:cNvPr id="128" name="Rectangle 127"/>
          <p:cNvSpPr/>
          <p:nvPr/>
        </p:nvSpPr>
        <p:spPr bwMode="auto">
          <a:xfrm>
            <a:off x="3267579"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Fraud detection</a:t>
            </a:r>
          </a:p>
        </p:txBody>
      </p:sp>
      <p:sp>
        <p:nvSpPr>
          <p:cNvPr id="129" name="Rectangle 128"/>
          <p:cNvSpPr/>
          <p:nvPr/>
        </p:nvSpPr>
        <p:spPr bwMode="auto">
          <a:xfrm>
            <a:off x="3267579"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Credit risk management</a:t>
            </a:r>
          </a:p>
        </p:txBody>
      </p:sp>
      <p:sp>
        <p:nvSpPr>
          <p:cNvPr id="151" name="Rectangle 150"/>
          <p:cNvSpPr/>
          <p:nvPr/>
        </p:nvSpPr>
        <p:spPr bwMode="auto">
          <a:xfrm>
            <a:off x="280867"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Customer a</a:t>
            </a:r>
            <a:r>
              <a:rPr lang="en-US" sz="1400" kern="0" dirty="0" smtClean="0">
                <a:gradFill>
                  <a:gsLst>
                    <a:gs pos="1250">
                      <a:srgbClr val="505050"/>
                    </a:gs>
                    <a:gs pos="100000">
                      <a:srgbClr val="505050"/>
                    </a:gs>
                  </a:gsLst>
                  <a:lin ang="5400000" scaled="0"/>
                </a:gradFill>
                <a:cs typeface="Segoe UI" pitchFamily="34" charset="0"/>
              </a:rPr>
              <a:t>cquisition </a:t>
            </a:r>
            <a:endParaRPr lang="en-US" sz="1400" kern="0" dirty="0">
              <a:gradFill>
                <a:gsLst>
                  <a:gs pos="1250">
                    <a:srgbClr val="505050"/>
                  </a:gs>
                  <a:gs pos="100000">
                    <a:srgbClr val="505050"/>
                  </a:gs>
                </a:gsLst>
                <a:lin ang="5400000" scaled="0"/>
              </a:gradFill>
              <a:cs typeface="Segoe UI" pitchFamily="34" charset="0"/>
            </a:endParaRPr>
          </a:p>
        </p:txBody>
      </p:sp>
      <p:sp>
        <p:nvSpPr>
          <p:cNvPr id="154" name="Rectangle 153"/>
          <p:cNvSpPr/>
          <p:nvPr/>
        </p:nvSpPr>
        <p:spPr bwMode="auto">
          <a:xfrm>
            <a:off x="280867"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Cross-sell and upsell </a:t>
            </a:r>
          </a:p>
        </p:txBody>
      </p:sp>
      <p:sp>
        <p:nvSpPr>
          <p:cNvPr id="155" name="Rectangle 154"/>
          <p:cNvSpPr/>
          <p:nvPr/>
        </p:nvSpPr>
        <p:spPr bwMode="auto">
          <a:xfrm>
            <a:off x="280867" y="437940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Loyalty programs </a:t>
            </a:r>
          </a:p>
        </p:txBody>
      </p:sp>
      <p:sp>
        <p:nvSpPr>
          <p:cNvPr id="156" name="Rectangle 155"/>
          <p:cNvSpPr/>
          <p:nvPr/>
        </p:nvSpPr>
        <p:spPr bwMode="auto">
          <a:xfrm>
            <a:off x="280867" y="512315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Marketing mix optimization</a:t>
            </a:r>
          </a:p>
        </p:txBody>
      </p:sp>
      <p:sp>
        <p:nvSpPr>
          <p:cNvPr id="2" name="Title 1"/>
          <p:cNvSpPr>
            <a:spLocks noGrp="1"/>
          </p:cNvSpPr>
          <p:nvPr>
            <p:ph type="title"/>
          </p:nvPr>
        </p:nvSpPr>
        <p:spPr/>
        <p:txBody>
          <a:bodyPr/>
          <a:lstStyle/>
          <a:p>
            <a:r>
              <a:rPr lang="en-US" smtClean="0"/>
              <a:t>Cortana Analytics scenarios</a:t>
            </a:r>
            <a:endParaRPr lang="en-US" dirty="0"/>
          </a:p>
        </p:txBody>
      </p:sp>
      <p:grpSp>
        <p:nvGrpSpPr>
          <p:cNvPr id="55" name="Group 54"/>
          <p:cNvGrpSpPr/>
          <p:nvPr/>
        </p:nvGrpSpPr>
        <p:grpSpPr>
          <a:xfrm>
            <a:off x="3443130" y="3092719"/>
            <a:ext cx="400910" cy="272022"/>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423065" y="4537364"/>
            <a:ext cx="429884" cy="40289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423065" y="3026882"/>
            <a:ext cx="398677" cy="403699"/>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nvGrpSpPr>
          <p:cNvPr id="66" name="Group 65"/>
          <p:cNvGrpSpPr/>
          <p:nvPr/>
        </p:nvGrpSpPr>
        <p:grpSpPr bwMode="black">
          <a:xfrm>
            <a:off x="9410537" y="3783318"/>
            <a:ext cx="465034" cy="378326"/>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grpSp>
        <p:nvGrpSpPr>
          <p:cNvPr id="70" name="Group 69"/>
          <p:cNvGrpSpPr/>
          <p:nvPr/>
        </p:nvGrpSpPr>
        <p:grpSpPr>
          <a:xfrm>
            <a:off x="6421908" y="3761736"/>
            <a:ext cx="421495" cy="421495"/>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410537" y="3024545"/>
            <a:ext cx="381007" cy="40837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32199" y="4500426"/>
            <a:ext cx="431615" cy="431615"/>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32199" y="3092719"/>
            <a:ext cx="450639" cy="272022"/>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32200" y="5270567"/>
            <a:ext cx="378934" cy="37883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32199" y="3784131"/>
            <a:ext cx="343351" cy="376700"/>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410536" y="6014634"/>
            <a:ext cx="444173" cy="37820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443130" y="3836993"/>
            <a:ext cx="420547" cy="27097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1" name="Rectangle 10"/>
          <p:cNvSpPr/>
          <p:nvPr/>
        </p:nvSpPr>
        <p:spPr bwMode="auto">
          <a:xfrm>
            <a:off x="274637" y="1433585"/>
            <a:ext cx="11889565" cy="592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EXAMPLE SOLUTIONS</a:t>
            </a:r>
            <a:endParaRPr lang="en-US" sz="2000" dirty="0">
              <a:solidFill>
                <a:srgbClr val="FFFFFF"/>
              </a:solidFill>
            </a:endParaRPr>
          </a:p>
        </p:txBody>
      </p:sp>
      <p:grpSp>
        <p:nvGrpSpPr>
          <p:cNvPr id="95" name="Group 94"/>
          <p:cNvGrpSpPr/>
          <p:nvPr/>
        </p:nvGrpSpPr>
        <p:grpSpPr bwMode="black">
          <a:xfrm>
            <a:off x="457341" y="1499529"/>
            <a:ext cx="431061" cy="481189"/>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grpSp>
      <p:grpSp>
        <p:nvGrpSpPr>
          <p:cNvPr id="112" name="Group 111"/>
          <p:cNvGrpSpPr/>
          <p:nvPr/>
        </p:nvGrpSpPr>
        <p:grpSpPr>
          <a:xfrm>
            <a:off x="9410538" y="4527012"/>
            <a:ext cx="326640" cy="378443"/>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464935" y="5265165"/>
            <a:ext cx="343644" cy="389639"/>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5" name="Rectangle 4"/>
          <p:cNvSpPr/>
          <p:nvPr/>
        </p:nvSpPr>
        <p:spPr bwMode="auto">
          <a:xfrm>
            <a:off x="274639"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a:t>
            </a:r>
            <a:r>
              <a:rPr lang="en-US" sz="1600" kern="0" dirty="0">
                <a:gradFill>
                  <a:gsLst>
                    <a:gs pos="1250">
                      <a:srgbClr val="FFFFFF"/>
                    </a:gs>
                    <a:gs pos="100000">
                      <a:srgbClr val="FFFFFF"/>
                    </a:gs>
                  </a:gsLst>
                  <a:lin ang="5400000" scaled="0"/>
                </a:gradFill>
                <a:cs typeface="Segoe UI" pitchFamily="34" charset="0"/>
              </a:rPr>
              <a:t>marketing</a:t>
            </a:r>
          </a:p>
        </p:txBody>
      </p:sp>
      <p:sp>
        <p:nvSpPr>
          <p:cNvPr id="110" name="Rectangle 109"/>
          <p:cNvSpPr/>
          <p:nvPr/>
        </p:nvSpPr>
        <p:spPr bwMode="auto">
          <a:xfrm>
            <a:off x="3262467"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Finance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risk</a:t>
            </a:r>
            <a:endParaRPr lang="en-US" sz="1600" kern="0" dirty="0">
              <a:gradFill>
                <a:gsLst>
                  <a:gs pos="1250">
                    <a:srgbClr val="FFFFFF"/>
                  </a:gs>
                  <a:gs pos="100000">
                    <a:srgbClr val="FFFFFF"/>
                  </a:gs>
                </a:gsLst>
                <a:lin ang="5400000" scaled="0"/>
              </a:gradFill>
              <a:cs typeface="Segoe UI" pitchFamily="34" charset="0"/>
            </a:endParaRPr>
          </a:p>
        </p:txBody>
      </p:sp>
      <p:sp>
        <p:nvSpPr>
          <p:cNvPr id="111" name="Rectangle 110"/>
          <p:cNvSpPr/>
          <p:nvPr/>
        </p:nvSpPr>
        <p:spPr bwMode="auto">
          <a:xfrm>
            <a:off x="6250295"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Customer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channel</a:t>
            </a:r>
            <a:endParaRPr lang="en-US" sz="1600" kern="0" dirty="0">
              <a:gradFill>
                <a:gsLst>
                  <a:gs pos="1250">
                    <a:srgbClr val="FFFFFF"/>
                  </a:gs>
                  <a:gs pos="100000">
                    <a:srgbClr val="FFFFFF"/>
                  </a:gs>
                </a:gsLst>
                <a:lin ang="5400000" scaled="0"/>
              </a:gradFill>
              <a:cs typeface="Segoe UI" pitchFamily="34" charset="0"/>
            </a:endParaRPr>
          </a:p>
        </p:txBody>
      </p:sp>
      <p:sp>
        <p:nvSpPr>
          <p:cNvPr id="116" name="Rectangle 115"/>
          <p:cNvSpPr/>
          <p:nvPr/>
        </p:nvSpPr>
        <p:spPr bwMode="auto">
          <a:xfrm>
            <a:off x="9238122"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Operations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a:t>
            </a:r>
            <a:r>
              <a:rPr lang="en-US" sz="1600" kern="0" dirty="0">
                <a:gradFill>
                  <a:gsLst>
                    <a:gs pos="1250">
                      <a:srgbClr val="FFFFFF"/>
                    </a:gs>
                    <a:gs pos="100000">
                      <a:srgbClr val="FFFFFF"/>
                    </a:gs>
                  </a:gsLst>
                  <a:lin ang="5400000" scaled="0"/>
                </a:gradFill>
                <a:cs typeface="Segoe UI" pitchFamily="34" charset="0"/>
              </a:rPr>
              <a:t>workforce</a:t>
            </a:r>
          </a:p>
        </p:txBody>
      </p:sp>
      <p:sp>
        <p:nvSpPr>
          <p:cNvPr id="109" name="Freeform 64"/>
          <p:cNvSpPr>
            <a:spLocks noEditPoints="1"/>
          </p:cNvSpPr>
          <p:nvPr/>
        </p:nvSpPr>
        <p:spPr bwMode="black">
          <a:xfrm>
            <a:off x="432199" y="2248197"/>
            <a:ext cx="481446" cy="36975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410537" y="2270237"/>
            <a:ext cx="459721" cy="36777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423065" y="2249238"/>
            <a:ext cx="508622" cy="401076"/>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443130" y="2351160"/>
            <a:ext cx="522913" cy="239046"/>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4"/>
            <a:endParaRPr lang="en-US" sz="17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9917715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Azure Data Factory</a:t>
            </a:r>
            <a:endParaRPr lang="en-GB" dirty="0"/>
          </a:p>
        </p:txBody>
      </p:sp>
      <p:sp>
        <p:nvSpPr>
          <p:cNvPr id="5" name="Rectangle 4"/>
          <p:cNvSpPr/>
          <p:nvPr/>
        </p:nvSpPr>
        <p:spPr>
          <a:xfrm>
            <a:off x="274639" y="1212849"/>
            <a:ext cx="9798049" cy="461665"/>
          </a:xfrm>
          <a:prstGeom prst="rect">
            <a:avLst/>
          </a:prstGeom>
        </p:spPr>
        <p:txBody>
          <a:bodyPr wrap="square">
            <a:spAutoFit/>
          </a:bodyPr>
          <a:lstStyle/>
          <a:p>
            <a:r>
              <a:rPr lang="en-US" sz="2400" dirty="0" smtClean="0">
                <a:gradFill>
                  <a:gsLst>
                    <a:gs pos="0">
                      <a:srgbClr val="FFFFFF"/>
                    </a:gs>
                    <a:gs pos="100000">
                      <a:srgbClr val="FFFFFF"/>
                    </a:gs>
                  </a:gsLst>
                  <a:lin ang="5400000" scaled="0"/>
                </a:gradFill>
              </a:rPr>
              <a:t>A managed cloud service for building and operating data pipelines</a:t>
            </a:r>
            <a:endParaRPr lang="en-US" sz="24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2"/>
          <a:stretch>
            <a:fillRect/>
          </a:stretch>
        </p:blipFill>
        <p:spPr>
          <a:xfrm>
            <a:off x="243622" y="2239962"/>
            <a:ext cx="11951597" cy="2982120"/>
          </a:xfrm>
          <a:prstGeom prst="rect">
            <a:avLst/>
          </a:prstGeom>
        </p:spPr>
      </p:pic>
    </p:spTree>
    <p:extLst>
      <p:ext uri="{BB962C8B-B14F-4D97-AF65-F5344CB8AC3E}">
        <p14:creationId xmlns:p14="http://schemas.microsoft.com/office/powerpoint/2010/main" val="261689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3" name="Group 2"/>
          <p:cNvGrpSpPr/>
          <p:nvPr/>
        </p:nvGrpSpPr>
        <p:grpSpPr>
          <a:xfrm>
            <a:off x="441428" y="1748631"/>
            <a:ext cx="11553619" cy="3885847"/>
            <a:chOff x="579474" y="3009900"/>
            <a:chExt cx="13593727" cy="4572000"/>
          </a:xfrm>
        </p:grpSpPr>
        <p:sp>
          <p:nvSpPr>
            <p:cNvPr id="4" name="Title 1"/>
            <p:cNvSpPr txBox="1">
              <a:spLocks/>
            </p:cNvSpPr>
            <p:nvPr/>
          </p:nvSpPr>
          <p:spPr>
            <a:xfrm>
              <a:off x="632638" y="3286126"/>
              <a:ext cx="13540563" cy="1781176"/>
            </a:xfrm>
            <a:prstGeom prst="rect">
              <a:avLst/>
            </a:prstGeom>
            <a:noFill/>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defRPr/>
              </a:pPr>
              <a:r>
                <a:rPr lang="en-US" sz="2720" dirty="0">
                  <a:solidFill>
                    <a:schemeClr val="tx2"/>
                  </a:solidFill>
                </a:rPr>
                <a:t>Analytics</a:t>
              </a:r>
            </a:p>
          </p:txBody>
        </p:sp>
        <p:sp>
          <p:nvSpPr>
            <p:cNvPr id="5" name="Title 1"/>
            <p:cNvSpPr txBox="1">
              <a:spLocks/>
            </p:cNvSpPr>
            <p:nvPr/>
          </p:nvSpPr>
          <p:spPr>
            <a:xfrm>
              <a:off x="579474" y="5524500"/>
              <a:ext cx="13540563" cy="1781175"/>
            </a:xfrm>
            <a:prstGeom prst="rect">
              <a:avLst/>
            </a:prstGeom>
            <a:noFill/>
          </p:spPr>
          <p:txBody>
            <a:bodyPr vert="horz" lIns="77717" tIns="38858" rIns="77717" bIns="3885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r>
                <a:rPr lang="en-US" sz="2720" dirty="0">
                  <a:solidFill>
                    <a:schemeClr val="tx2"/>
                  </a:solidFill>
                </a:rPr>
                <a:t>Storage</a:t>
              </a:r>
            </a:p>
          </p:txBody>
        </p:sp>
        <p:sp>
          <p:nvSpPr>
            <p:cNvPr id="6" name="Title 1"/>
            <p:cNvSpPr txBox="1">
              <a:spLocks/>
            </p:cNvSpPr>
            <p:nvPr/>
          </p:nvSpPr>
          <p:spPr>
            <a:xfrm>
              <a:off x="36854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HDInsight</a:t>
              </a:r>
            </a:p>
            <a:p>
              <a:pPr algn="ctr">
                <a:defRPr/>
              </a:pPr>
              <a:r>
                <a:rPr lang="en-US" sz="1530" dirty="0">
                  <a:solidFill>
                    <a:prstClr val="white"/>
                  </a:solidFill>
                </a:rPr>
                <a:t>(“managed clusters”)</a:t>
              </a:r>
            </a:p>
            <a:p>
              <a:pPr algn="ctr">
                <a:defRPr/>
              </a:pPr>
              <a:endParaRPr lang="en-US" sz="1530" dirty="0">
                <a:solidFill>
                  <a:prstClr val="white"/>
                </a:solidFill>
              </a:endParaRPr>
            </a:p>
            <a:p>
              <a:pPr algn="ctr">
                <a:defRPr/>
              </a:pPr>
              <a:endParaRPr lang="en-US" sz="1530" dirty="0">
                <a:solidFill>
                  <a:prstClr val="white"/>
                </a:solidFill>
              </a:endParaRPr>
            </a:p>
          </p:txBody>
        </p:sp>
        <p:sp>
          <p:nvSpPr>
            <p:cNvPr id="7" name="Title 1"/>
            <p:cNvSpPr txBox="1">
              <a:spLocks/>
            </p:cNvSpPr>
            <p:nvPr/>
          </p:nvSpPr>
          <p:spPr>
            <a:xfrm>
              <a:off x="84860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Azure Data Lake </a:t>
              </a:r>
              <a:r>
                <a:rPr lang="en-US" sz="2379" dirty="0">
                  <a:solidFill>
                    <a:prstClr val="white"/>
                  </a:solidFill>
                  <a:latin typeface="Segoe UI Semibold" panose="020B0702040204020203" pitchFamily="34" charset="0"/>
                  <a:cs typeface="Segoe UI Semibold" panose="020B0702040204020203" pitchFamily="34" charset="0"/>
                </a:rPr>
                <a:t>Analytics</a:t>
              </a: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9" name="Title 1"/>
            <p:cNvSpPr txBox="1">
              <a:spLocks/>
            </p:cNvSpPr>
            <p:nvPr/>
          </p:nvSpPr>
          <p:spPr>
            <a:xfrm>
              <a:off x="6400800" y="5524499"/>
              <a:ext cx="4417120" cy="1781176"/>
            </a:xfrm>
            <a:prstGeom prst="rect">
              <a:avLst/>
            </a:prstGeom>
            <a:solidFill>
              <a:schemeClr val="bg2">
                <a:lumMod val="25000"/>
                <a:lumOff val="75000"/>
              </a:schemeClr>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Azure Data Lake </a:t>
              </a:r>
              <a:r>
                <a:rPr lang="en-US" sz="2379" dirty="0">
                  <a:solidFill>
                    <a:prstClr val="white"/>
                  </a:solidFill>
                  <a:latin typeface="Segoe UI Semibold" panose="020B0702040204020203" pitchFamily="34" charset="0"/>
                  <a:cs typeface="Segoe UI Semibold" panose="020B0702040204020203" pitchFamily="34" charset="0"/>
                </a:rPr>
                <a:t>Storage</a:t>
              </a: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10" name="Rectangle 9"/>
            <p:cNvSpPr/>
            <p:nvPr/>
          </p:nvSpPr>
          <p:spPr>
            <a:xfrm>
              <a:off x="3430552" y="3009900"/>
              <a:ext cx="10056848" cy="4572000"/>
            </a:xfrm>
            <a:prstGeom prst="rect">
              <a:avLst/>
            </a:pr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1" name="Left Brace 10"/>
            <p:cNvSpPr/>
            <p:nvPr/>
          </p:nvSpPr>
          <p:spPr>
            <a:xfrm>
              <a:off x="2514600" y="3286125"/>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tx2"/>
                </a:solidFill>
              </a:endParaRPr>
            </a:p>
          </p:txBody>
        </p:sp>
        <p:sp>
          <p:nvSpPr>
            <p:cNvPr id="13" name="Left Brace 12"/>
            <p:cNvSpPr/>
            <p:nvPr/>
          </p:nvSpPr>
          <p:spPr>
            <a:xfrm>
              <a:off x="2514600" y="5524499"/>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tx2"/>
                </a:solidFill>
              </a:endParaRPr>
            </a:p>
          </p:txBody>
        </p:sp>
      </p:grpSp>
      <p:sp>
        <p:nvSpPr>
          <p:cNvPr id="15" name="Title 1"/>
          <p:cNvSpPr>
            <a:spLocks noGrp="1"/>
          </p:cNvSpPr>
          <p:nvPr>
            <p:ph type="title"/>
          </p:nvPr>
        </p:nvSpPr>
        <p:spPr>
          <a:xfrm>
            <a:off x="275163" y="292082"/>
            <a:ext cx="11885514" cy="946413"/>
          </a:xfrm>
        </p:spPr>
        <p:txBody>
          <a:bodyPr/>
          <a:lstStyle/>
          <a:p>
            <a:r>
              <a:rPr lang="en-US" dirty="0" smtClean="0"/>
              <a:t>Azure Data Lake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67" y="2611548"/>
            <a:ext cx="838699" cy="83869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878" y="2792797"/>
            <a:ext cx="770290" cy="557796"/>
          </a:xfrm>
          <a:prstGeom prst="rect">
            <a:avLst/>
          </a:prstGeom>
        </p:spPr>
      </p:pic>
      <p:grpSp>
        <p:nvGrpSpPr>
          <p:cNvPr id="12" name="Group 11"/>
          <p:cNvGrpSpPr/>
          <p:nvPr/>
        </p:nvGrpSpPr>
        <p:grpSpPr>
          <a:xfrm>
            <a:off x="6761004" y="4483557"/>
            <a:ext cx="1010412" cy="767281"/>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bg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3633858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218</Value>
      <Value>217</Value>
      <Value>216</Value>
      <Value>2716</Value>
      <Value>2658</Value>
      <Value>3</Value>
      <Value>2654</Value>
      <Value>222</Value>
      <Value>3468</Value>
    </TaxCatchAll>
    <DocumentDescription xmlns="230e9df3-be65-4c73-a93b-d1236ebd677e">This decks gives an overview of the Suite and helps understand the various pieces it includes. It leads into the Dartmouth Hitchcock Healthcare customer demo showcasing the power of the Cortana Analytics, &lt;a href="http://infopedia/docstore/Pages/KCDoc.aspx?k=KC02-23-79426"&gt;located here.&lt;/a&gt;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Ann Bachrach</DisplayName>
        <AccountId>44988</AccountId>
        <AccountType/>
      </UserInfo>
    </Owner>
    <k21a64daf20d4502b2796a1c6b8ce6c8 xmlns="230e9df3-be65-4c73-a93b-d1236ebd677e">
      <Terms xmlns="http://schemas.microsoft.com/office/infopath/2007/PartnerControls"/>
    </k21a64daf20d4502b2796a1c6b8ce6c8>
    <Expire_x0020_Review xmlns="230e9df3-be65-4c73-a93b-d1236ebd677e">2016-11-30T00:00:00+00:00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http://infopedia/kc02/media/Thumbnails/Cloud%20and%20Enterprise/KC02-23-75391/Cortana%20Analytics%20Suite.png</Url>
      <Description>/kc02/media/Thumbnails/Cloud and Enterprise/KC02-23-75391/Cortana Analytics Suite.png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PublishingExpirationDate xmlns="http://schemas.microsoft.com/sharepoint/v3" xsi:nil="true"/>
    <RoutingRuleDescription xmlns="http://schemas.microsoft.com/sharepoint/v3" xsi:nil="true"/>
    <DocumentSetKcId xmlns="ad820760-4664-4be3-bee2-f8b9a6708b4c">75391</DocumentSetKcId>
    <CoOwner xmlns="ad820760-4664-4be3-bee2-f8b9a6708b4c">
      <UserInfo>
        <DisplayName>i:0#.w|redmond\meeryan</DisplayName>
        <AccountId>6624</AccountId>
        <AccountType/>
      </UserInfo>
      <UserInfo>
        <DisplayName>i:0#.w|redmond\v-pebouc</DisplayName>
        <AccountId>27606</AccountId>
        <AccountType/>
      </UserInfo>
      <UserInfo>
        <DisplayName>i:0#.w|redmond\v-anmarv</DisplayName>
        <AccountId>62976</AccountId>
        <AccountType/>
      </UserInfo>
      <UserInfo>
        <DisplayName>i:0#.w|redmond\v-danaja</DisplayName>
        <AccountId>168825</AccountId>
        <AccountType/>
      </UserInfo>
      <UserInfo>
        <DisplayName>i:0#.w|redmond\v-milaws</DisplayName>
        <AccountId>174984</AccountId>
        <AccountType/>
      </UserInfo>
    </CoOwner>
    <i1b478372f814787abd313030b81fcb2 xmlns="230e9df3-be65-4c73-a93b-d1236ebd677e">
      <Terms xmlns="http://schemas.microsoft.com/office/infopath/2007/PartnerControls"/>
    </i1b478372f814787abd313030b81fcb2>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KC02-23-79432</_dlc_DocId>
    <_dlc_DocIdUrl xmlns="230e9df3-be65-4c73-a93b-d1236ebd677e">
      <Url>http://infopedia/kc02/docstore/_layouts/DocIdRedir.aspx?ID=KC02-23-79432</Url>
      <Description>KC02-23-79432</Description>
    </_dlc_DocIdUrl>
    <AverageRating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3A43617-DBEF-4F4F-9AB6-5141C081FE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755786-1E86-4909-9838-6594716606A6}">
  <ds:schemaRefs>
    <ds:schemaRef ds:uri="Microsoft.SharePoint.Taxonomy.ContentTypeSync"/>
  </ds:schemaRefs>
</ds:datastoreItem>
</file>

<file path=customXml/itemProps4.xml><?xml version="1.0" encoding="utf-8"?>
<ds:datastoreItem xmlns:ds="http://schemas.openxmlformats.org/officeDocument/2006/customXml" ds:itemID="{5D9D532B-2C09-4856-88C0-4246067679C8}">
  <ds:schemaRefs>
    <ds:schemaRef ds:uri="http://schemas.microsoft.com/sharepoint/events"/>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ad820760-4664-4be3-bee2-f8b9a6708b4c"/>
    <ds:schemaRef ds:uri="http://schemas.microsoft.com/sharepoint/v3"/>
    <ds:schemaRef ds:uri="http://schemas.microsoft.com/sharepoint/v4"/>
  </ds:schemaRefs>
</ds:datastoreItem>
</file>

<file path=docProps/app.xml><?xml version="1.0" encoding="utf-8"?>
<Properties xmlns="http://schemas.openxmlformats.org/officeDocument/2006/extended-properties" xmlns:vt="http://schemas.openxmlformats.org/officeDocument/2006/docPropsVTypes">
  <Template>Worldwide_Partner_Conference_2015_Template</Template>
  <TotalTime>2141</TotalTime>
  <Words>744</Words>
  <Application>Microsoft Office PowerPoint</Application>
  <PresentationFormat>Custom</PresentationFormat>
  <Paragraphs>178</Paragraphs>
  <Slides>14</Slides>
  <Notes>11</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34" baseType="lpstr">
      <vt:lpstr>Arial Unicode MS</vt:lpstr>
      <vt:lpstr>Arial</vt:lpstr>
      <vt:lpstr>Calibri</vt:lpstr>
      <vt:lpstr>Cambria</vt:lpstr>
      <vt:lpstr>Consolas</vt:lpstr>
      <vt:lpstr>ＭＳ Ｐゴシック</vt:lpstr>
      <vt:lpstr>ＭＳ Ｐゴシック</vt:lpstr>
      <vt:lpstr>Segoe</vt:lpstr>
      <vt:lpstr>Segoe Condensed</vt:lpstr>
      <vt:lpstr>Segoe Light</vt:lpstr>
      <vt:lpstr>Segoe UI</vt:lpstr>
      <vt:lpstr>Segoe UI Black</vt:lpstr>
      <vt:lpstr>Segoe UI Light</vt:lpstr>
      <vt:lpstr>Segoe UI Semibold</vt:lpstr>
      <vt:lpstr>Segoe UI Semilight</vt:lpstr>
      <vt:lpstr>Wingdings</vt:lpstr>
      <vt:lpstr>Wingdings 3</vt:lpstr>
      <vt:lpstr>COLOR TEMPLATE</vt:lpstr>
      <vt:lpstr>WHITE TEMPLATE</vt:lpstr>
      <vt:lpstr>think-cell Slide</vt:lpstr>
      <vt:lpstr>Cortana Analytics Suite Transform Data Into Intelligent Action</vt:lpstr>
      <vt:lpstr>Accelerating the speed of business</vt:lpstr>
      <vt:lpstr>PowerPoint Presentation</vt:lpstr>
      <vt:lpstr>Cortana Analytics Suite</vt:lpstr>
      <vt:lpstr>Cortana Analytics Suite Transform data into intelligent action</vt:lpstr>
      <vt:lpstr>Cortana Analytics Suite Transform data into intelligent action</vt:lpstr>
      <vt:lpstr>Cortana Analytics scenarios</vt:lpstr>
      <vt:lpstr>Azure Data Factory</vt:lpstr>
      <vt:lpstr>Azure Data Lake</vt:lpstr>
      <vt:lpstr>A highly scalable, distributed, parallel file system in the cloud  specifically designed to work with multiple analytic frameworks</vt:lpstr>
      <vt:lpstr>Azure Data Lake Analytics</vt:lpstr>
      <vt:lpstr>PowerPoint Presentation</vt:lpstr>
      <vt:lpstr>Work across all cloud data</vt:lpstr>
      <vt:lpstr>Azure Machine Learning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Analytics Suite - Microsoft’s Data Platform</dc:title>
  <dc:subject>&lt;Speech title here&gt;</dc:subject>
  <dc:creator>Nishant.Thacker@microsoft.com</dc:creator>
  <cp:keywords/>
  <dc:description>Template: Claire Hoover, Silver Fox Productions Inc._x000d_
Formatting: _x000d_
Audience Type:Partners_x000d_
Event Location: Orlando, FL_x000d_
Event Dates: July 12-17, 2015</dc:description>
  <cp:lastModifiedBy>Bianca Furtuna</cp:lastModifiedBy>
  <cp:revision>117</cp:revision>
  <dcterms:created xsi:type="dcterms:W3CDTF">2015-06-25T22:24:32Z</dcterms:created>
  <dcterms:modified xsi:type="dcterms:W3CDTF">2015-11-30T15:40:23Z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190;#Orange County Convention Center|bd993e89-aa48-4695-84e0-3b53e88b1a79</vt:lpwstr>
  </property>
  <property fmtid="{D5CDD505-2E9C-101B-9397-08002B2CF9AE}" pid="7" name="Track">
    <vt:lpwstr/>
  </property>
  <property fmtid="{D5CDD505-2E9C-101B-9397-08002B2CF9AE}" pid="8" name="Event Location">
    <vt:lpwstr>187;#Orlando|8cc4ed56-1866-4501-a22c-89aafde6f59b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188;#partners|1d23b997-60ce-4cfd-9201-15f1ad449e79</vt:lpwstr>
  </property>
  <property fmtid="{D5CDD505-2E9C-101B-9397-08002B2CF9AE}" pid="13" name="Event Name">
    <vt:lpwstr>186;#Microsoft Worldwide Partner Conference|9b43908d-986c-478f-b248-1afc2bb4f235</vt:lpwstr>
  </property>
  <property fmtid="{D5CDD505-2E9C-101B-9397-08002B2CF9AE}" pid="14" name="Audiences">
    <vt:lpwstr/>
  </property>
  <property fmtid="{D5CDD505-2E9C-101B-9397-08002B2CF9AE}" pid="15" name="Region">
    <vt:lpwstr/>
  </property>
  <property fmtid="{D5CDD505-2E9C-101B-9397-08002B2CF9AE}" pid="16" name="Confidentiality">
    <vt:lpwstr>216;#customer ready|8986c41d-21c5-4f8f-8a12-ea4625b46858</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2654;#Cloud and Enterprise|adc2fe87-c79a-4ded-a449-3f86b954069d;#217;#Microsoft Azure Domain|d600a391-d529-4311-892b-2c05c1ab2538</vt:lpwstr>
  </property>
  <property fmtid="{D5CDD505-2E9C-101B-9397-08002B2CF9AE}" pid="21" name="BusinessArchitecture">
    <vt:lpwstr>2658;#machine learning|912b89bd-3197-4d37-838b-dea3c299099a</vt:lpwstr>
  </property>
  <property fmtid="{D5CDD505-2E9C-101B-9397-08002B2CF9AE}" pid="22" name="Products">
    <vt:lpwstr>218;#Microsoft Azure|669a3112-5edf-444b-a003-630063601f07;#3468;#Cortana|9ddf2d0d-10f8-4f45-a03c-9a1a5aa2df6a</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Topics">
    <vt:lpwstr>2716;#features|94b87768-f145-4764-adbd-fec700e47348</vt:lpwstr>
  </property>
  <property fmtid="{D5CDD505-2E9C-101B-9397-08002B2CF9AE}" pid="27" name="Groups">
    <vt:lpwstr>222;#Microsoft Azure Marketing|0958c357-5252-473f-8b4e-42f27525a99d</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c1753fd1-10e6-46e6-965f-19b2e621da6c</vt:lpwstr>
  </property>
  <property fmtid="{D5CDD505-2E9C-101B-9397-08002B2CF9AE}" pid="31" name="p1cd454bacc149bfbcfd764edd279de7">
    <vt:lpwstr/>
  </property>
  <property fmtid="{D5CDD505-2E9C-101B-9397-08002B2CF9AE}" pid="32" name="ItemType">
    <vt:lpwstr>3;#customer presentations|18e9ae94-e321-4eea-82d2-ad5b2f470f3c</vt:lpwstr>
  </property>
  <property fmtid="{D5CDD505-2E9C-101B-9397-08002B2CF9AE}" pid="33" name="bc28b5f076654a3b96073bbbebfeb8c9">
    <vt:lpwstr/>
  </property>
  <property fmtid="{D5CDD505-2E9C-101B-9397-08002B2CF9AE}" pid="34" name="j4d667fb28274e85b2214f6e751c8d1f">
    <vt:lpwstr/>
  </property>
  <property fmtid="{D5CDD505-2E9C-101B-9397-08002B2CF9AE}" pid="35" name="MSProducts">
    <vt:lpwstr/>
  </property>
  <property fmtid="{D5CDD505-2E9C-101B-9397-08002B2CF9AE}" pid="36" name="SMSGTags">
    <vt:lpwstr/>
  </property>
  <property fmtid="{D5CDD505-2E9C-101B-9397-08002B2CF9AE}" pid="37" name="j031aa32f4154c8c9a646efae715ebde">
    <vt:lpwstr/>
  </property>
  <property fmtid="{D5CDD505-2E9C-101B-9397-08002B2CF9AE}" pid="38" name="EnterpriseDomainTags">
    <vt:lpwstr/>
  </property>
  <property fmtid="{D5CDD505-2E9C-101B-9397-08002B2CF9AE}" pid="39" name="l311460e3fdf46688abc31ddb7bdc05a">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_docset_NoMedatataSyncRequired">
    <vt:lpwstr>False</vt:lpwstr>
  </property>
  <property fmtid="{D5CDD505-2E9C-101B-9397-08002B2CF9AE}" pid="43" name="Languages">
    <vt:lpwstr/>
  </property>
  <property fmtid="{D5CDD505-2E9C-101B-9397-08002B2CF9AE}" pid="44" name="messageframeworktype">
    <vt:lpwstr/>
  </property>
  <property fmtid="{D5CDD505-2E9C-101B-9397-08002B2CF9AE}" pid="45" name="MSLanguage">
    <vt:lpwstr/>
  </property>
  <property fmtid="{D5CDD505-2E9C-101B-9397-08002B2CF9AE}" pid="46" name="cb7870d3641f4a52807a63577a9c1b08">
    <vt:lpwstr/>
  </property>
  <property fmtid="{D5CDD505-2E9C-101B-9397-08002B2CF9AE}" pid="47" name="TechnicalLevel">
    <vt:lpwstr/>
  </property>
  <property fmtid="{D5CDD505-2E9C-101B-9397-08002B2CF9AE}" pid="48" name="LearningOrganization">
    <vt:lpwstr/>
  </property>
  <property fmtid="{D5CDD505-2E9C-101B-9397-08002B2CF9AE}" pid="49" name="EmployeeRole">
    <vt:lpwstr/>
  </property>
  <property fmtid="{D5CDD505-2E9C-101B-9397-08002B2CF9AE}" pid="50" name="LearningDeliveryMethod">
    <vt:lpwstr/>
  </property>
  <property fmtid="{D5CDD505-2E9C-101B-9397-08002B2CF9AE}" pid="51" name="SalesGeography">
    <vt:lpwstr/>
  </property>
  <property fmtid="{D5CDD505-2E9C-101B-9397-08002B2CF9AE}" pid="52" name="WorkflowChangePath">
    <vt:lpwstr>4c942473-d120-4286-a51a-b65ad3d92ffb,11;4c942473-d120-4286-a51a-b65ad3d92ffb,17;</vt:lpwstr>
  </property>
</Properties>
</file>